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notesSlides/notesSlide36.xml" ContentType="application/vnd.openxmlformats-officedocument.presentationml.notes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Override PartName="/ppt/viewProps.xml" ContentType="application/vnd.openxmlformats-officedocument.presentationml.viewProps+xml"/>
  <Default Extension="jpeg" ContentType="image/jpeg"/>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3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8" r:id="rId16"/>
    <p:sldId id="271" r:id="rId17"/>
    <p:sldId id="272" r:id="rId18"/>
    <p:sldId id="279" r:id="rId19"/>
    <p:sldId id="273" r:id="rId20"/>
    <p:sldId id="280" r:id="rId21"/>
    <p:sldId id="274" r:id="rId22"/>
    <p:sldId id="275" r:id="rId23"/>
    <p:sldId id="276" r:id="rId24"/>
    <p:sldId id="277" r:id="rId25"/>
    <p:sldId id="281" r:id="rId26"/>
    <p:sldId id="282" r:id="rId27"/>
    <p:sldId id="283" r:id="rId28"/>
    <p:sldId id="285" r:id="rId29"/>
    <p:sldId id="286" r:id="rId30"/>
    <p:sldId id="287" r:id="rId31"/>
    <p:sldId id="288" r:id="rId32"/>
    <p:sldId id="289" r:id="rId33"/>
    <p:sldId id="290" r:id="rId34"/>
    <p:sldId id="292" r:id="rId35"/>
    <p:sldId id="293" r:id="rId36"/>
    <p:sldId id="294"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D5807"/>
    <a:srgbClr val="E51C36"/>
    <a:srgbClr val="FC001F"/>
    <a:srgbClr val="E81E1D"/>
    <a:srgbClr val="5EFF0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74873" autoAdjust="0"/>
  </p:normalViewPr>
  <p:slideViewPr>
    <p:cSldViewPr snapToGrid="0" snapToObjects="1">
      <p:cViewPr varScale="1">
        <p:scale>
          <a:sx n="122" d="100"/>
          <a:sy n="122" d="100"/>
        </p:scale>
        <p:origin x="-206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7B3AF-6935-0943-B01C-6DBDC99790AA}" type="datetimeFigureOut">
              <a:rPr lang="en-US" smtClean="0"/>
              <a:pPr/>
              <a:t>7/12/19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5D7D24-B07E-4D4A-A4F1-A601DF95C95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American Board of Radiology has great</a:t>
            </a:r>
            <a:r>
              <a:rPr lang="en-US" baseline="0" dirty="0" smtClean="0"/>
              <a:t> breadth in its requirements for learning during residency.  Most have to do with anatomy, disease processes, normal and normal variation, physics of radiology, and imaging modalities and techniques.  However, there are also so-called “non interpretive skills” required to learn and on which you will be tested.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the complexity of which rise</a:t>
            </a:r>
            <a:r>
              <a:rPr lang="en-US" baseline="0" dirty="0" smtClean="0"/>
              <a:t> above the level of the daily huddles may be addressed with dedicated improvement projects.</a:t>
            </a:r>
          </a:p>
          <a:p>
            <a:endParaRPr lang="en-US" baseline="0" dirty="0" smtClean="0"/>
          </a:p>
          <a:p>
            <a:r>
              <a:rPr lang="en-US" baseline="0" dirty="0" smtClean="0"/>
              <a:t>Well known methods for such projects include </a:t>
            </a:r>
            <a:r>
              <a:rPr lang="en-US" i="1" baseline="0" dirty="0" smtClean="0"/>
              <a:t>Six Sigma</a:t>
            </a:r>
            <a:r>
              <a:rPr lang="en-US" baseline="0" dirty="0" smtClean="0"/>
              <a:t>, </a:t>
            </a:r>
            <a:r>
              <a:rPr lang="en-US" i="1" baseline="0" dirty="0" smtClean="0"/>
              <a:t>Lean</a:t>
            </a:r>
            <a:r>
              <a:rPr lang="en-US" baseline="0" dirty="0" smtClean="0"/>
              <a:t> and </a:t>
            </a:r>
            <a:r>
              <a:rPr lang="en-US" i="1" baseline="0" dirty="0" smtClean="0"/>
              <a:t>Model for Improvement</a:t>
            </a:r>
            <a:r>
              <a:rPr lang="en-US" baseline="0" dirty="0" smtClean="0"/>
              <a:t>.  These all share certain steps.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beginning a project, leaders</a:t>
            </a:r>
            <a:r>
              <a:rPr lang="en-US" baseline="0" dirty="0" smtClean="0"/>
              <a:t> need to have confidence that it rises to a level which the organization will deem of sufficiently high importance that it will provide resources to solve the challenges that will arise.  Framing the problem as a challenge to be solved and as an opportunity for improvement helps to garner support.</a:t>
            </a:r>
          </a:p>
          <a:p>
            <a:endParaRPr lang="en-US" baseline="0" dirty="0" smtClean="0"/>
          </a:p>
          <a:p>
            <a:r>
              <a:rPr lang="en-US" baseline="0" dirty="0" smtClean="0"/>
              <a:t>If there is truly no hope of support at all from the organization, it may be wise to leave the problem as is, unsolved and not further addressed.  Otherwise, engaging the next several steps up until the certain failure may expend resources and time wastefully.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team is organized for an identified period of time, and given all resources</a:t>
            </a:r>
            <a:r>
              <a:rPr lang="en-US" baseline="0" dirty="0" smtClean="0"/>
              <a:t> to make the changes to improve performance in a sustained way.</a:t>
            </a:r>
          </a:p>
          <a:p>
            <a:endParaRPr lang="en-US" baseline="0" dirty="0" smtClean="0"/>
          </a:p>
          <a:p>
            <a:r>
              <a:rPr lang="en-US" baseline="0" dirty="0" smtClean="0"/>
              <a:t>The team usually entails several roles:</a:t>
            </a:r>
          </a:p>
          <a:p>
            <a:pPr lvl="1">
              <a:buFont typeface="Arial"/>
              <a:buChar char="•"/>
            </a:pPr>
            <a:r>
              <a:rPr lang="en-US" baseline="0" dirty="0" smtClean="0"/>
              <a:t>a project sponsor, providing organizational oversight and support, and removing barriers, but not leading the project;</a:t>
            </a:r>
          </a:p>
          <a:p>
            <a:pPr lvl="1">
              <a:buFont typeface="Arial"/>
              <a:buChar char="•"/>
            </a:pPr>
            <a:r>
              <a:rPr lang="en-US" baseline="0" dirty="0" smtClean="0"/>
              <a:t>a project leader, directing and coordinating the project toward success;</a:t>
            </a:r>
          </a:p>
          <a:p>
            <a:pPr lvl="1">
              <a:buFont typeface="Arial"/>
              <a:buChar char="•"/>
            </a:pPr>
            <a:r>
              <a:rPr lang="en-US" baseline="0" dirty="0" smtClean="0"/>
              <a:t>project participants, representing all related and impacted areas, preferably including front-line staff; and,</a:t>
            </a:r>
          </a:p>
          <a:p>
            <a:pPr lvl="1">
              <a:buFont typeface="Arial"/>
              <a:buChar char="•"/>
            </a:pPr>
            <a:r>
              <a:rPr lang="en-US" baseline="0" dirty="0" smtClean="0"/>
              <a:t>a project coach, who is an expert in improvement methods, who advised and supports the team, but who does not lead nor perform roles of the project participants.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team’s first step is to</a:t>
            </a:r>
            <a:r>
              <a:rPr lang="en-US" baseline="0" dirty="0" smtClean="0"/>
              <a:t> observe and assess the current state of performance, including all steps involved in the process at various times of day and days of the week.</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Measurements of performance should be objective</a:t>
            </a:r>
            <a:r>
              <a:rPr lang="en-US" baseline="0" dirty="0" smtClean="0"/>
              <a:t> and repeatable, such as outcome measures (such as mortality) and process measures (such as equipment utilization rates).</a:t>
            </a:r>
          </a:p>
          <a:p>
            <a:endParaRPr lang="en-US" baseline="0" dirty="0" smtClean="0"/>
          </a:p>
          <a:p>
            <a:r>
              <a:rPr lang="en-US" baseline="0" dirty="0" smtClean="0"/>
              <a:t>After establishing the measures to be used, they need to be tracked.  A run chart is such a series of measurements over time.  An annotated run chart also denotes the dates and types of interventions implemented during the project.</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an annotated run chart, taken from the 2019 Non Interpretive Skills Study Guide.</a:t>
            </a:r>
          </a:p>
          <a:p>
            <a:endParaRPr lang="en-US" baseline="0" dirty="0" smtClean="0"/>
          </a:p>
          <a:p>
            <a:r>
              <a:rPr lang="en-US" baseline="0" dirty="0" smtClean="0"/>
              <a:t>The interventions described at the bottom are denoted with arrows 1 through 4, and the chart demonstrates when the mean, daily, examination, completion time dropped.</a:t>
            </a:r>
          </a:p>
          <a:p>
            <a:endParaRPr lang="en-US" baseline="0" dirty="0" smtClean="0"/>
          </a:p>
          <a:p>
            <a:r>
              <a:rPr lang="en-US" baseline="0" dirty="0" smtClean="0"/>
              <a:t>While such charts are highly persuasive, it remains important not to make the infamous error type, </a:t>
            </a:r>
            <a:r>
              <a:rPr lang="en-US" i="1" baseline="0" dirty="0" smtClean="0"/>
              <a:t>post hoc </a:t>
            </a:r>
            <a:r>
              <a:rPr lang="en-US" baseline="0" dirty="0" smtClean="0"/>
              <a:t>therefore </a:t>
            </a:r>
            <a:r>
              <a:rPr lang="en-US" i="1" baseline="0" dirty="0" smtClean="0"/>
              <a:t>proctor hoc</a:t>
            </a:r>
            <a:r>
              <a:rPr lang="en-US" baseline="0" dirty="0" smtClean="0"/>
              <a:t>; that is, </a:t>
            </a:r>
            <a:r>
              <a:rPr lang="en-US" i="1" baseline="0" dirty="0" smtClean="0"/>
              <a:t>after this, therefore because of this</a:t>
            </a:r>
            <a:r>
              <a:rPr lang="en-US" baseline="0" dirty="0" smtClean="0"/>
              <a:t>.  After all, there may have been some additional event in the organization around the same time that is more importantly causally related and leading to the drop in the blue line, rather than the project intervention.</a:t>
            </a:r>
          </a:p>
        </p:txBody>
      </p:sp>
      <p:sp>
        <p:nvSpPr>
          <p:cNvPr id="4" name="Slide Number Placeholder 3"/>
          <p:cNvSpPr>
            <a:spLocks noGrp="1"/>
          </p:cNvSpPr>
          <p:nvPr>
            <p:ph type="sldNum" sz="quarter" idx="10"/>
          </p:nvPr>
        </p:nvSpPr>
        <p:spPr/>
        <p:txBody>
          <a:bodyPr/>
          <a:lstStyle/>
          <a:p>
            <a:fld id="{889827E2-24A2-D344-BB4F-B205521D68A2}"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team should establish the performance goal, also</a:t>
            </a:r>
            <a:r>
              <a:rPr lang="en-US" baseline="0" dirty="0" smtClean="0"/>
              <a:t> known as an “aim statement.”  The acronym </a:t>
            </a:r>
            <a:r>
              <a:rPr lang="en-US" i="1" baseline="0" dirty="0" smtClean="0"/>
              <a:t>SMART</a:t>
            </a:r>
            <a:r>
              <a:rPr lang="en-US" baseline="0" dirty="0" smtClean="0"/>
              <a:t> refers to the goal’s being specific, measurable, achievable, relevant and time-limited.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step is to identify the causes of the problem or problems that are hurting performance.</a:t>
            </a:r>
          </a:p>
          <a:p>
            <a:endParaRPr lang="en-US" dirty="0" smtClean="0"/>
          </a:p>
          <a:p>
            <a:r>
              <a:rPr lang="en-US" dirty="0" smtClean="0"/>
              <a:t>One tool to accomplish this is a </a:t>
            </a:r>
            <a:r>
              <a:rPr lang="en-US" i="1" dirty="0" smtClean="0"/>
              <a:t>cause-and-effect diagram</a:t>
            </a:r>
            <a:r>
              <a:rPr lang="en-US" dirty="0" smtClean="0"/>
              <a:t>, also known as a </a:t>
            </a:r>
            <a:r>
              <a:rPr lang="en-US" i="1" dirty="0" smtClean="0"/>
              <a:t>fishbone diagram</a:t>
            </a:r>
            <a:r>
              <a:rPr lang="en-US" dirty="0" smtClean="0"/>
              <a: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 </a:t>
            </a:r>
            <a:r>
              <a:rPr lang="en-US" i="1" dirty="0" smtClean="0"/>
              <a:t>cause-and-effect diagram</a:t>
            </a:r>
            <a:r>
              <a:rPr lang="en-US" dirty="0" smtClean="0"/>
              <a:t>, also known as a </a:t>
            </a:r>
            <a:r>
              <a:rPr lang="en-US" i="1" dirty="0" smtClean="0"/>
              <a:t>fishbone diagram</a:t>
            </a:r>
            <a:r>
              <a:rPr lang="en-US" dirty="0" smtClean="0"/>
              <a:t>.  This one is being used to identify all the contributors to the over-ordering of CT scans.</a:t>
            </a:r>
            <a:r>
              <a:rPr lang="en-US" baseline="0" dirty="0" smtClean="0"/>
              <a:t>  Note that the causes are grouped into general categories.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identifying the causes of problems, the causes should be measured</a:t>
            </a:r>
            <a:r>
              <a:rPr lang="en-US" baseline="0" dirty="0" smtClean="0"/>
              <a:t> or ranked in terms of frequency and/or importance.  The frequency can be plotted in a Pareto chart.  The Pareto principle, also known as the </a:t>
            </a:r>
            <a:r>
              <a:rPr lang="en-US" i="1" baseline="0" dirty="0" smtClean="0"/>
              <a:t>80-20 rule</a:t>
            </a:r>
            <a:r>
              <a:rPr lang="en-US" baseline="0" dirty="0" smtClean="0"/>
              <a:t>, states that 20% of the causes cause the problem 80% of the time.</a:t>
            </a:r>
          </a:p>
          <a:p>
            <a:endParaRPr lang="en-US" baseline="0" dirty="0" smtClean="0"/>
          </a:p>
          <a:p>
            <a:r>
              <a:rPr lang="en-US" baseline="0" dirty="0" smtClean="0"/>
              <a:t>Once the frequency and importance of the causes are enumerated, the priority of efforts to address them can be set.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will address non interpretive skills in a series of six lectures</a:t>
            </a:r>
            <a:r>
              <a:rPr lang="en-US" baseline="0" dirty="0" smtClean="0"/>
              <a:t> covering professionalism, quality and safety in healthcare generally and in radiology, financial and legal concerns, and finally informatics.  Today’s lecture is part three of six, Practical Quality &amp; Safety in Healthcare.</a:t>
            </a:r>
          </a:p>
          <a:p>
            <a:endParaRPr lang="en-US" baseline="0" dirty="0" smtClean="0"/>
          </a:p>
          <a:p>
            <a:r>
              <a:rPr lang="en-US" baseline="0" dirty="0" smtClean="0"/>
              <a:t>We will consider practical quality applications first, followed by practical safety applications.  Practical quality improvement falls into two main categories: those involving small improvements in relation to day-to-day operations, and improvement projects that generally require effort of greater focus.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an example of </a:t>
            </a:r>
            <a:r>
              <a:rPr lang="en-US" baseline="0" dirty="0" smtClean="0"/>
              <a:t>a Pareto chart, again taken from the 2019 Non Interpretive Skills Study Guide.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step is to strategize how to solve the problem with process changes.  Only rarely is the first envisioned strategy successful.  Rather, iterative</a:t>
            </a:r>
            <a:r>
              <a:rPr lang="en-US" baseline="0" dirty="0" smtClean="0"/>
              <a:t> testing leads to the ultimate solution.  One common such iterative testing cycle or method is called </a:t>
            </a:r>
            <a:r>
              <a:rPr lang="en-US" i="1" baseline="0" dirty="0" smtClean="0"/>
              <a:t>Plan-Do-Study-Act</a:t>
            </a:r>
            <a:r>
              <a:rPr lang="en-US" baseline="0" dirty="0" smtClean="0"/>
              <a:t> or </a:t>
            </a:r>
            <a:r>
              <a:rPr lang="en-US" i="1" baseline="0" dirty="0" smtClean="0"/>
              <a:t>PDSA</a:t>
            </a:r>
            <a:r>
              <a:rPr lang="en-US" i="0" baseline="0" dirty="0" smtClean="0"/>
              <a:t>, which is simply a planned test of change.  The test is planned, then implement or done, then studied by analyzing data, and finally acting to improve the plan.  Then, that is repeated.</a:t>
            </a:r>
          </a:p>
          <a:p>
            <a:endParaRPr lang="en-US" i="0" baseline="0" dirty="0" smtClean="0"/>
          </a:p>
          <a:p>
            <a:r>
              <a:rPr lang="en-US" i="0" baseline="0" dirty="0" smtClean="0"/>
              <a:t>Initially implemented changes are planned so as not to engender massive, unexpected changes.</a:t>
            </a:r>
          </a:p>
          <a:p>
            <a:endParaRPr lang="en-US" i="0" baseline="0" dirty="0" smtClean="0"/>
          </a:p>
          <a:p>
            <a:r>
              <a:rPr lang="en-US" i="0" baseline="0" dirty="0" smtClean="0"/>
              <a:t>The final test of success is the arrival at improved performance.</a:t>
            </a:r>
          </a:p>
          <a:p>
            <a:endParaRPr lang="en-US" i="0" baseline="0" dirty="0" smtClean="0"/>
          </a:p>
          <a:p>
            <a:r>
              <a:rPr lang="en-US" i="0" baseline="0" dirty="0" smtClean="0"/>
              <a:t>Usually, several or even many PDSA cycles are necessary.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there is no mechanism to sustain change, the situation</a:t>
            </a:r>
            <a:r>
              <a:rPr lang="en-US" baseline="0" dirty="0" smtClean="0"/>
              <a:t> will revert to the problem state.</a:t>
            </a:r>
          </a:p>
          <a:p>
            <a:endParaRPr lang="en-US" baseline="0" dirty="0" smtClean="0"/>
          </a:p>
          <a:p>
            <a:r>
              <a:rPr lang="en-US" baseline="0" dirty="0" smtClean="0"/>
              <a:t>One way to sustain change is to use high-reliability solutions.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Changes in infrastructure and organization culture tend to be the most reliable and</a:t>
            </a:r>
            <a:r>
              <a:rPr lang="en-US" baseline="0" dirty="0" smtClean="0"/>
              <a:t> consistent.</a:t>
            </a:r>
          </a:p>
          <a:p>
            <a:endParaRPr lang="en-US" baseline="0" dirty="0" smtClean="0"/>
          </a:p>
          <a:p>
            <a:r>
              <a:rPr lang="en-US" baseline="0" dirty="0" smtClean="0"/>
              <a:t>Changes in education, training and feedback tend to be the least reliable and consistent.</a:t>
            </a:r>
          </a:p>
          <a:p>
            <a:endParaRPr lang="en-US" baseline="0" dirty="0" smtClean="0"/>
          </a:p>
          <a:p>
            <a:r>
              <a:rPr lang="en-US" baseline="0" dirty="0" smtClean="0"/>
              <a:t>Changes in standardization of procedures are in-between.</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Effective project</a:t>
            </a:r>
            <a:r>
              <a:rPr lang="en-US" baseline="0" dirty="0" smtClean="0"/>
              <a:t> management can take chaos to order, helping to ensure that goals are met.</a:t>
            </a:r>
          </a:p>
          <a:p>
            <a:endParaRPr lang="en-US" baseline="0" dirty="0" smtClean="0"/>
          </a:p>
          <a:p>
            <a:r>
              <a:rPr lang="en-US" baseline="0" dirty="0" smtClean="0"/>
              <a:t>Common, key elements of project management include:</a:t>
            </a:r>
          </a:p>
          <a:p>
            <a:pPr lvl="1">
              <a:buFont typeface="Arial"/>
              <a:buChar char="•"/>
            </a:pPr>
            <a:r>
              <a:rPr lang="en-US" dirty="0" smtClean="0"/>
              <a:t>task management: setting clear</a:t>
            </a:r>
            <a:r>
              <a:rPr lang="en-US" baseline="0" dirty="0" smtClean="0"/>
              <a:t> expectations of who is to do what, when;</a:t>
            </a:r>
          </a:p>
          <a:p>
            <a:pPr lvl="1">
              <a:buFont typeface="Arial"/>
              <a:buChar char="•"/>
            </a:pPr>
            <a:r>
              <a:rPr lang="en-US" baseline="0" dirty="0" smtClean="0"/>
              <a:t>progress tracking: keeping all steps on track and keeping folks in the project informed;</a:t>
            </a:r>
          </a:p>
          <a:p>
            <a:pPr lvl="1">
              <a:buFont typeface="Arial"/>
              <a:buChar char="•"/>
            </a:pPr>
            <a:r>
              <a:rPr lang="en-US" baseline="0" dirty="0" smtClean="0"/>
              <a:t>conducting effective meetings; and,</a:t>
            </a:r>
          </a:p>
          <a:p>
            <a:pPr lvl="1">
              <a:buFont typeface="Arial"/>
              <a:buChar char="•"/>
            </a:pPr>
            <a:r>
              <a:rPr lang="en-US" baseline="0" dirty="0" smtClean="0"/>
              <a:t>avoiding common mistakes in quality improvement.</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20 slides back, we began looking at practical</a:t>
            </a:r>
            <a:r>
              <a:rPr lang="en-US" baseline="0" dirty="0" smtClean="0"/>
              <a:t> </a:t>
            </a:r>
            <a:r>
              <a:rPr lang="en-US" i="1" baseline="0" dirty="0" smtClean="0"/>
              <a:t>quality</a:t>
            </a:r>
            <a:r>
              <a:rPr lang="en-US" baseline="0" dirty="0" smtClean="0"/>
              <a:t> applications in healthcare.  Now let’s consider practical </a:t>
            </a:r>
            <a:r>
              <a:rPr lang="en-US" i="1" baseline="0" dirty="0" smtClean="0"/>
              <a:t>safety</a:t>
            </a:r>
            <a:r>
              <a:rPr lang="en-US" baseline="0" dirty="0" smtClean="0"/>
              <a:t> applications.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About 20 slides back, we began looking at practical</a:t>
            </a:r>
            <a:r>
              <a:rPr lang="en-US" baseline="0" dirty="0" smtClean="0"/>
              <a:t> </a:t>
            </a:r>
            <a:r>
              <a:rPr lang="en-US" i="1" baseline="0" dirty="0" smtClean="0"/>
              <a:t>quality</a:t>
            </a:r>
            <a:r>
              <a:rPr lang="en-US" baseline="0" dirty="0" smtClean="0"/>
              <a:t> applications in healthcare.  Now let’s consider practical </a:t>
            </a:r>
            <a:r>
              <a:rPr lang="en-US" i="1" baseline="0" dirty="0" smtClean="0"/>
              <a:t>safety</a:t>
            </a:r>
            <a:r>
              <a:rPr lang="en-US" baseline="0" dirty="0" smtClean="0"/>
              <a:t> applications.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outline of our discussion of practical applications of safety in healthcare.</a:t>
            </a:r>
          </a:p>
          <a:p>
            <a:endParaRPr lang="en-US" baseline="0" dirty="0" smtClean="0"/>
          </a:p>
          <a:p>
            <a:r>
              <a:rPr lang="en-US" baseline="0" dirty="0" smtClean="0"/>
              <a:t>As you can see, the Study Guide is complicated in this section and divides this into three main topic categories, but gives just one of them most of the emphasis, detail and content.</a:t>
            </a:r>
          </a:p>
          <a:p>
            <a:endParaRPr lang="en-US" baseline="0" dirty="0" smtClean="0"/>
          </a:p>
          <a:p>
            <a:r>
              <a:rPr lang="en-US" baseline="0" dirty="0" smtClean="0"/>
              <a:t>Let’s address these three categories one at a time.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least two identifiers should always</a:t>
            </a:r>
            <a:r>
              <a:rPr lang="en-US" baseline="0" dirty="0" smtClean="0"/>
              <a:t> be used!!</a:t>
            </a:r>
          </a:p>
          <a:p>
            <a:endParaRPr lang="en-US" baseline="0" dirty="0" smtClean="0"/>
          </a:p>
          <a:p>
            <a:r>
              <a:rPr lang="en-US" baseline="0" dirty="0" smtClean="0"/>
              <a:t>Examples include name, MRN, phone number, date of birth,  and last four of social security number.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Clinical</a:t>
            </a:r>
            <a:r>
              <a:rPr lang="en-US" baseline="0" dirty="0" smtClean="0"/>
              <a:t> a</a:t>
            </a:r>
            <a:r>
              <a:rPr lang="en-US" dirty="0" smtClean="0"/>
              <a:t>ssessment prior to sedation is required</a:t>
            </a:r>
            <a:r>
              <a:rPr lang="en-US" baseline="0" dirty="0" smtClean="0"/>
              <a:t> to be done and recorded.  This includes all usual clinical factors such as vital signs, pulse </a:t>
            </a:r>
            <a:r>
              <a:rPr lang="en-US" baseline="0" dirty="0" err="1" smtClean="0"/>
              <a:t>oximetry</a:t>
            </a:r>
            <a:r>
              <a:rPr lang="en-US" baseline="0" dirty="0" smtClean="0"/>
              <a:t>, level of consciousness, Is and Os, etc.</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daily management system comprises</a:t>
            </a:r>
            <a:r>
              <a:rPr lang="en-US" baseline="0" dirty="0" smtClean="0"/>
              <a:t> the arrangement in which leaders and staff to engage each other in solving problems continuously, day to day, within and across hospitals in a system (like Olive View and Harbor), departments in a hospital (like Surgery and Radiology), and divisions within a department (like ultrasound and MRI), and including folks of different stripes (like IT, radiologists, secretaries, the Chair, etc.).</a:t>
            </a:r>
          </a:p>
          <a:p>
            <a:endParaRPr lang="en-US" baseline="0" dirty="0" smtClean="0"/>
          </a:p>
          <a:p>
            <a:r>
              <a:rPr lang="en-US" baseline="0" dirty="0" smtClean="0"/>
              <a:t>Daily management systems can vary a lot, but tend to have core elements.</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four official levels of sedation: minimal sedation,</a:t>
            </a:r>
            <a:r>
              <a:rPr lang="en-US" baseline="0" dirty="0" smtClean="0"/>
              <a:t> also known as </a:t>
            </a:r>
            <a:r>
              <a:rPr lang="en-US" baseline="0" dirty="0" err="1" smtClean="0"/>
              <a:t>anxiolysis</a:t>
            </a:r>
            <a:r>
              <a:rPr lang="en-US" baseline="0" dirty="0" smtClean="0"/>
              <a:t>; moderate sedation, a milder form of analgesia; deep sedation, a more profound level of analgesia; and, finally, the deepest level of all forms of sedation, general anesthesia.</a:t>
            </a:r>
          </a:p>
          <a:p>
            <a:endParaRPr lang="en-US" baseline="0" dirty="0" smtClean="0"/>
          </a:p>
          <a:p>
            <a:r>
              <a:rPr lang="en-US" baseline="0" dirty="0" smtClean="0"/>
              <a:t>In </a:t>
            </a:r>
            <a:r>
              <a:rPr lang="en-US" baseline="0" dirty="0" err="1" smtClean="0"/>
              <a:t>anxiolysis</a:t>
            </a:r>
            <a:r>
              <a:rPr lang="en-US" baseline="0" dirty="0" smtClean="0"/>
              <a:t> or minimal sedation, thinking and coordination are impaired, but breathing and cardiovascular functions are normal.</a:t>
            </a:r>
          </a:p>
          <a:p>
            <a:endParaRPr lang="en-US" baseline="0" dirty="0" smtClean="0"/>
          </a:p>
          <a:p>
            <a:r>
              <a:rPr lang="en-US" baseline="0" dirty="0" smtClean="0"/>
              <a:t>In light analgesia or moderate sedation, consciousness is mildly depressed, but protective reflexes and a patent airway are maintained, and the patient can be aroused by physical or verbal stimulation.</a:t>
            </a:r>
          </a:p>
          <a:p>
            <a:endParaRPr lang="en-US" baseline="0" dirty="0" smtClean="0"/>
          </a:p>
          <a:p>
            <a:r>
              <a:rPr lang="en-US" baseline="0" dirty="0" smtClean="0"/>
              <a:t>In heavy analgesia or deep sedation, the patient cannot be easily aroused, but responds with repeated or painful stimulation.  Cardiovascular function is usually maintained but the patient may be unable to maintain a patent airway.</a:t>
            </a:r>
          </a:p>
          <a:p>
            <a:endParaRPr lang="en-US" baseline="0" dirty="0" smtClean="0"/>
          </a:p>
          <a:p>
            <a:r>
              <a:rPr lang="en-US" baseline="0" dirty="0" smtClean="0"/>
              <a:t>Finally, in general anesthesia, the patient is unconscious, protective reflexes are not maintained, there is no response to painful stimuli, and the patient cannot maintain an open airway.</a:t>
            </a:r>
          </a:p>
          <a:p>
            <a:endParaRPr lang="en-US" baseline="0" dirty="0" smtClean="0"/>
          </a:p>
          <a:p>
            <a:r>
              <a:rPr lang="en-US" baseline="0" dirty="0" smtClean="0"/>
              <a:t>The above descriptions assume the patient was utterly normal to begin with.  Risks rise if the patient had underlying airway problems, liver or lung disease, CHF, apnea, obesity, </a:t>
            </a:r>
            <a:r>
              <a:rPr lang="en-US" baseline="0" dirty="0" err="1" smtClean="0"/>
              <a:t>gastroesophageal</a:t>
            </a:r>
            <a:r>
              <a:rPr lang="en-US" baseline="0" dirty="0" smtClean="0"/>
              <a:t> reflux, etc.</a:t>
            </a:r>
          </a:p>
          <a:p>
            <a:endParaRPr lang="en-US" baseline="0" dirty="0" smtClean="0"/>
          </a:p>
          <a:p>
            <a:r>
              <a:rPr lang="en-US" baseline="0" dirty="0" smtClean="0"/>
              <a:t>Therefore, the American Society of Anesthesiologists Physical Status Classification should ALSO be assessed prior to sedation:</a:t>
            </a:r>
          </a:p>
          <a:p>
            <a:pPr lvl="1"/>
            <a:r>
              <a:rPr lang="en-US" baseline="0" dirty="0" smtClean="0"/>
              <a:t>class I: normal, healthy patient</a:t>
            </a:r>
          </a:p>
          <a:p>
            <a:pPr lvl="1"/>
            <a:r>
              <a:rPr lang="en-US" baseline="0" dirty="0" smtClean="0"/>
              <a:t>class II: mild systemic disease</a:t>
            </a:r>
          </a:p>
          <a:p>
            <a:pPr lvl="1"/>
            <a:r>
              <a:rPr lang="en-US" baseline="0" dirty="0" smtClean="0"/>
              <a:t>class III: severe systemic disease</a:t>
            </a:r>
          </a:p>
          <a:p>
            <a:pPr lvl="1"/>
            <a:r>
              <a:rPr lang="en-US" baseline="0" dirty="0" smtClean="0"/>
              <a:t>class IV: severe systemic disease that is a constant threat to life</a:t>
            </a:r>
          </a:p>
          <a:p>
            <a:pPr lvl="1"/>
            <a:r>
              <a:rPr lang="en-US" baseline="0" dirty="0" smtClean="0"/>
              <a:t>class V: moribund and not expected to survive without the surgery/procedure that necessitates the sedation</a:t>
            </a:r>
          </a:p>
          <a:p>
            <a:pPr lvl="1"/>
            <a:r>
              <a:rPr lang="en-US" baseline="0" dirty="0" smtClean="0"/>
              <a:t>class VI: declared brain dead, organs being removed for donation.</a:t>
            </a:r>
          </a:p>
          <a:p>
            <a:endParaRPr lang="en-US" baseline="0" dirty="0" smtClean="0"/>
          </a:p>
          <a:p>
            <a:r>
              <a:rPr lang="en-US" baseline="0" dirty="0" smtClean="0"/>
              <a:t>Class V should always be done by an anesthesiologist.  Classes III and IV should usually have at least an anesthesiologist’s consultation.</a:t>
            </a:r>
          </a:p>
          <a:p>
            <a:endParaRPr lang="en-US" baseline="0" dirty="0" smtClean="0"/>
          </a:p>
          <a:p>
            <a:r>
              <a:rPr lang="en-US" baseline="0" dirty="0" smtClean="0"/>
              <a:t>When sedation is under the supervision of a radiologist:</a:t>
            </a:r>
          </a:p>
          <a:p>
            <a:pPr lvl="1">
              <a:buFont typeface="Arial"/>
              <a:buChar char="•"/>
            </a:pPr>
            <a:r>
              <a:rPr lang="en-US" baseline="0" dirty="0" smtClean="0"/>
              <a:t>there must be a separate qualified healthcare professional whose primary focus is the monitoring, medicating and care of the patient;</a:t>
            </a:r>
          </a:p>
          <a:p>
            <a:pPr lvl="1">
              <a:buFont typeface="Arial"/>
              <a:buChar char="•"/>
            </a:pPr>
            <a:r>
              <a:rPr lang="en-US" baseline="0" dirty="0" smtClean="0"/>
              <a:t>there must be an IV in place;</a:t>
            </a:r>
          </a:p>
          <a:p>
            <a:pPr lvl="1">
              <a:buFont typeface="Arial"/>
              <a:buChar char="•"/>
            </a:pPr>
            <a:r>
              <a:rPr lang="en-US" baseline="0" dirty="0" smtClean="0"/>
              <a:t>monitoring should include level of consciousness, respiratory rate, pulse </a:t>
            </a:r>
            <a:r>
              <a:rPr lang="en-US" baseline="0" dirty="0" err="1" smtClean="0"/>
              <a:t>oximetry</a:t>
            </a:r>
            <a:r>
              <a:rPr lang="en-US" baseline="0" dirty="0" smtClean="0"/>
              <a:t>, BP, HR and cardiac rhythm.</a:t>
            </a:r>
          </a:p>
          <a:p>
            <a:r>
              <a:rPr lang="en-US" baseline="0" dirty="0" smtClean="0"/>
              <a:t>The same elements should be monitored during recovery.</a:t>
            </a:r>
          </a:p>
          <a:p>
            <a:endParaRPr lang="en-US" baseline="0" dirty="0" smtClean="0"/>
          </a:p>
          <a:p>
            <a:r>
              <a:rPr lang="en-US" baseline="0" dirty="0" smtClean="0"/>
              <a:t>Remember: reversal agents often have shorter durations of action than the underlying agent being reversed!  Therefore, if all signs are acceptable for two hours after the last dose of reversal agent, the patient may then be discharged.</a:t>
            </a:r>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patient has the right to be informed prior to providing</a:t>
            </a:r>
            <a:r>
              <a:rPr lang="en-US" baseline="0" dirty="0" smtClean="0"/>
              <a:t> consent.</a:t>
            </a:r>
          </a:p>
          <a:p>
            <a:endParaRPr lang="en-US" baseline="0" dirty="0" smtClean="0"/>
          </a:p>
          <a:p>
            <a:r>
              <a:rPr lang="en-US" baseline="0" dirty="0" smtClean="0"/>
              <a:t>Consent should be provided both orally and in writing, and I suggest your note says something like, “Informed consent was provided by the patient and an informed consent form was also signed by the patient.”  Hammering it home in this way, and contemporaneously, often defeats the claim made months later in court by the patient-plaintiff that he or she signed the form but had had no idea what it had all been about.</a:t>
            </a:r>
          </a:p>
          <a:p>
            <a:endParaRPr lang="en-US" baseline="0" dirty="0" smtClean="0"/>
          </a:p>
          <a:p>
            <a:r>
              <a:rPr lang="en-US" baseline="0" dirty="0" smtClean="0"/>
              <a:t>Also, remember that the patient also has the right to decline to be informed.  Nonetheless, if the opportunity was provided to inform the patient, and the patient does consent, then the legal required to inform is considered satisfied.  Naturally, in this setting, it is important and wise to document in the medical record that the patient declined being performed yet provided consent, and to so document PRIOR to beginning the procedure!</a:t>
            </a:r>
          </a:p>
          <a:p>
            <a:endParaRPr lang="en-US" baseline="0" dirty="0" smtClean="0"/>
          </a:p>
          <a:p>
            <a:r>
              <a:rPr lang="en-US" baseline="0" dirty="0" smtClean="0"/>
              <a:t>Continuing to inform the patient after he or she declines to be informed is legally considered battery, a crime.</a:t>
            </a:r>
          </a:p>
          <a:p>
            <a:endParaRPr lang="en-US" baseline="0" dirty="0" smtClean="0"/>
          </a:p>
          <a:p>
            <a:r>
              <a:rPr lang="en-US" baseline="0" dirty="0" smtClean="0"/>
              <a:t>Finally, we as providers cannot ethically, professionally, decline to perform a procedure because the patient has declined to be informed.  We do the procedure regardless of whether the patient learned the risks, etc., but we have to provide the patient with the opportunity to learn of them.</a:t>
            </a:r>
          </a:p>
          <a:p>
            <a:endParaRPr lang="en-US" baseline="0" dirty="0" smtClean="0"/>
          </a:p>
          <a:p>
            <a:r>
              <a:rPr lang="en-US" baseline="0" dirty="0" smtClean="0"/>
              <a:t>We are not required, nor is it best practice, to inform the patient of all possible risks.  Correct procedure involves informing of just two categories of risk: the most common risks and the most harmful risks.  Occasional or rare risks that are not amongst the most harmful need not be discussed.</a:t>
            </a:r>
          </a:p>
          <a:p>
            <a:endParaRPr lang="en-US" baseline="0" dirty="0" smtClean="0"/>
          </a:p>
          <a:p>
            <a:r>
              <a:rPr lang="en-US" baseline="0" dirty="0" smtClean="0"/>
              <a:t>Discussion with the patient or the patient’s legal guardian can be in writing, oral, or some combination of the two.  Discussion must be done by a provider performing the procedure.  Final responsibility for addressing questions and concerns of the patient falls to the supervising provider.</a:t>
            </a:r>
          </a:p>
          <a:p>
            <a:endParaRPr lang="en-US" baseline="0" dirty="0" smtClean="0"/>
          </a:p>
          <a:p>
            <a:r>
              <a:rPr lang="en-US" baseline="0" dirty="0" smtClean="0"/>
              <a:t>Informed consent discussion must include:</a:t>
            </a:r>
          </a:p>
          <a:p>
            <a:pPr lvl="1">
              <a:buFont typeface="Arial"/>
              <a:buChar char="•"/>
            </a:pPr>
            <a:r>
              <a:rPr lang="en-US" baseline="0" dirty="0" smtClean="0"/>
              <a:t>what is to be done;</a:t>
            </a:r>
          </a:p>
          <a:p>
            <a:pPr lvl="1">
              <a:buFont typeface="Arial"/>
              <a:buChar char="•"/>
            </a:pPr>
            <a:r>
              <a:rPr lang="en-US" baseline="0" dirty="0" smtClean="0"/>
              <a:t>why, such as what problem or diagnosis it is expected to address (naturally, not in technical terms);</a:t>
            </a:r>
          </a:p>
          <a:p>
            <a:pPr lvl="1">
              <a:buFont typeface="Arial"/>
              <a:buChar char="•"/>
            </a:pPr>
            <a:r>
              <a:rPr lang="en-US" baseline="0" dirty="0" smtClean="0"/>
              <a:t>the most common risks, including of complications;</a:t>
            </a:r>
          </a:p>
          <a:p>
            <a:pPr lvl="1">
              <a:buFont typeface="Arial"/>
              <a:buChar char="•"/>
            </a:pPr>
            <a:r>
              <a:rPr lang="en-US" baseline="0" dirty="0" smtClean="0"/>
              <a:t>the most harmful risks, including of complications;</a:t>
            </a:r>
          </a:p>
          <a:p>
            <a:pPr lvl="1">
              <a:buFont typeface="Arial"/>
              <a:buChar char="•"/>
            </a:pPr>
            <a:r>
              <a:rPr lang="en-US" baseline="0" dirty="0" smtClean="0"/>
              <a:t>expected benefits;</a:t>
            </a:r>
          </a:p>
          <a:p>
            <a:pPr lvl="1">
              <a:buFont typeface="Arial"/>
              <a:buChar char="•"/>
            </a:pPr>
            <a:r>
              <a:rPr lang="en-US" baseline="0" dirty="0" err="1" smtClean="0"/>
              <a:t>risk(s</a:t>
            </a:r>
            <a:r>
              <a:rPr lang="en-US" baseline="0" dirty="0" smtClean="0"/>
              <a:t>) of not proceeding;</a:t>
            </a:r>
          </a:p>
          <a:p>
            <a:pPr lvl="1">
              <a:buFont typeface="Arial"/>
              <a:buChar char="•"/>
            </a:pPr>
            <a:r>
              <a:rPr lang="en-US" baseline="0" dirty="0" smtClean="0"/>
              <a:t>alternatives to proceeding;</a:t>
            </a:r>
          </a:p>
          <a:p>
            <a:pPr lvl="1">
              <a:buFont typeface="Arial"/>
              <a:buChar char="•"/>
            </a:pPr>
            <a:r>
              <a:rPr lang="en-US" baseline="0" dirty="0" err="1" smtClean="0"/>
              <a:t>risk(s</a:t>
            </a:r>
            <a:r>
              <a:rPr lang="en-US" baseline="0" dirty="0" smtClean="0"/>
              <a:t>) of alternatives, as compared or related to the proposed procedure;</a:t>
            </a:r>
          </a:p>
          <a:p>
            <a:pPr lvl="1">
              <a:buFont typeface="Arial"/>
              <a:buChar char="•"/>
            </a:pPr>
            <a:r>
              <a:rPr lang="en-US" baseline="0" dirty="0" smtClean="0"/>
              <a:t>acknowledgement of the right of the patient to decline the procedure.</a:t>
            </a:r>
          </a:p>
          <a:p>
            <a:pPr>
              <a:buFont typeface="Arial"/>
              <a:buChar char="•"/>
            </a:pPr>
            <a:endParaRPr lang="en-US" baseline="0" dirty="0" smtClean="0"/>
          </a:p>
          <a:p>
            <a:r>
              <a:rPr lang="en-US" baseline="0" dirty="0" smtClean="0"/>
              <a:t>Some additional key points . . . .</a:t>
            </a:r>
          </a:p>
          <a:p>
            <a:endParaRPr lang="en-US" baseline="0" dirty="0" smtClean="0"/>
          </a:p>
          <a:p>
            <a:r>
              <a:rPr lang="en-US" baseline="0" dirty="0" smtClean="0"/>
              <a:t>We cannot engage the consent process if the patient is already sedated.  Consent comes first.</a:t>
            </a:r>
          </a:p>
          <a:p>
            <a:endParaRPr lang="en-US" baseline="0" dirty="0" smtClean="0"/>
          </a:p>
          <a:p>
            <a:r>
              <a:rPr lang="en-US" baseline="0" dirty="0" smtClean="0"/>
              <a:t>Exceptions to some or all elements of informed consent come into </a:t>
            </a:r>
            <a:r>
              <a:rPr lang="en-US" baseline="0" dirty="0" err="1" smtClean="0"/>
              <a:t>paly</a:t>
            </a:r>
            <a:r>
              <a:rPr lang="en-US" baseline="0" dirty="0" smtClean="0"/>
              <a:t> if a delay in treatment would jeopardize the health of a patient who is unable to provide informed consent, such as an unconscious patient whose family or guardian has not yet been identified.</a:t>
            </a:r>
          </a:p>
          <a:p>
            <a:endParaRPr lang="en-US" baseline="0" dirty="0" smtClean="0"/>
          </a:p>
          <a:p>
            <a:r>
              <a:rPr lang="en-US" baseline="0" dirty="0" smtClean="0"/>
              <a:t>When we can’t identify the family or guardian, and the patient is incapacitated, yet the procedure medically should not be delayed, the provider may proceed in order “to prevent serious disability or death or to alleviate great pain or suffering.”</a:t>
            </a:r>
          </a:p>
        </p:txBody>
      </p:sp>
      <p:sp>
        <p:nvSpPr>
          <p:cNvPr id="4" name="Slide Number Placeholder 3"/>
          <p:cNvSpPr>
            <a:spLocks noGrp="1"/>
          </p:cNvSpPr>
          <p:nvPr>
            <p:ph type="sldNum" sz="quarter" idx="10"/>
          </p:nvPr>
        </p:nvSpPr>
        <p:spPr/>
        <p:txBody>
          <a:bodyPr/>
          <a:lstStyle/>
          <a:p>
            <a:fld id="{889827E2-24A2-D344-BB4F-B205521D68A2}"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Maybe you thought when you went to medical school that you’d end up not having</a:t>
            </a:r>
            <a:r>
              <a:rPr lang="en-US" baseline="0" dirty="0" smtClean="0"/>
              <a:t> to deal with legal matters, legal assessments, legal decisions which a court may later question…..   Not so!!</a:t>
            </a:r>
            <a:endParaRPr lang="en-US" dirty="0" smtClean="0"/>
          </a:p>
          <a:p>
            <a:endParaRPr lang="en-US" dirty="0" smtClean="0"/>
          </a:p>
          <a:p>
            <a:r>
              <a:rPr lang="en-US" dirty="0" smtClean="0"/>
              <a:t>If a patient under</a:t>
            </a:r>
            <a:r>
              <a:rPr lang="en-US" baseline="0" dirty="0" smtClean="0"/>
              <a:t> 18 shows maturity and competence, courts have held that he or she must be given a voice in decision making.</a:t>
            </a:r>
          </a:p>
          <a:p>
            <a:endParaRPr lang="en-US" baseline="0" dirty="0" smtClean="0"/>
          </a:p>
          <a:p>
            <a:r>
              <a:rPr lang="en-US" baseline="0" dirty="0" smtClean="0"/>
              <a:t>Laws about parental versus minors’ rights vary from state to state.</a:t>
            </a:r>
          </a:p>
          <a:p>
            <a:endParaRPr lang="en-US" baseline="0" dirty="0" smtClean="0"/>
          </a:p>
          <a:p>
            <a:r>
              <a:rPr lang="en-US" baseline="0" dirty="0" smtClean="0"/>
              <a:t>Children under 12 have never been given rights in this regard.</a:t>
            </a:r>
          </a:p>
          <a:p>
            <a:endParaRPr lang="en-US" baseline="0" dirty="0" smtClean="0"/>
          </a:p>
          <a:p>
            <a:r>
              <a:rPr lang="en-US" baseline="0" dirty="0" smtClean="0"/>
              <a:t>So, self-determination of patients 12 to 18 (19 in some states) is felt gradually to increase during those ages and to vary from child to child.</a:t>
            </a:r>
          </a:p>
          <a:p>
            <a:endParaRPr lang="en-US" baseline="0" dirty="0" smtClean="0"/>
          </a:p>
          <a:p>
            <a:r>
              <a:rPr lang="en-US" baseline="0" dirty="0" smtClean="0"/>
              <a:t>LEGAL determination of maturity is influenced by factors like:</a:t>
            </a:r>
          </a:p>
          <a:p>
            <a:pPr lvl="1">
              <a:buFont typeface="Arial"/>
              <a:buChar char="•"/>
            </a:pPr>
            <a:r>
              <a:rPr lang="en-US" baseline="0" dirty="0" smtClean="0"/>
              <a:t>being married,</a:t>
            </a:r>
          </a:p>
          <a:p>
            <a:pPr lvl="1">
              <a:buFont typeface="Arial"/>
              <a:buChar char="•"/>
            </a:pPr>
            <a:r>
              <a:rPr lang="en-US" baseline="0" dirty="0" smtClean="0"/>
              <a:t>being a parent,</a:t>
            </a:r>
          </a:p>
          <a:p>
            <a:pPr lvl="1">
              <a:buFont typeface="Arial"/>
              <a:buChar char="•"/>
            </a:pPr>
            <a:r>
              <a:rPr lang="en-US" baseline="0" dirty="0" smtClean="0"/>
              <a:t>earning one’s own income and paying one’s own expenses, and</a:t>
            </a:r>
          </a:p>
          <a:p>
            <a:pPr lvl="1">
              <a:buFont typeface="Arial"/>
              <a:buChar char="•"/>
            </a:pPr>
            <a:r>
              <a:rPr lang="en-US" baseline="0" dirty="0" smtClean="0"/>
              <a:t>active duty in the armed forces.</a:t>
            </a:r>
          </a:p>
          <a:p>
            <a:endParaRPr lang="en-US" baseline="0" dirty="0" smtClean="0"/>
          </a:p>
          <a:p>
            <a:r>
              <a:rPr lang="en-US" baseline="0" dirty="0" smtClean="0"/>
              <a:t>Evidence of sufficient maturity to make one’s own decisions includes:</a:t>
            </a:r>
          </a:p>
          <a:p>
            <a:pPr lvl="1">
              <a:buFont typeface="Arial"/>
              <a:buChar char="•"/>
            </a:pPr>
            <a:r>
              <a:rPr lang="en-US" baseline="0" dirty="0" smtClean="0"/>
              <a:t>age greater than 14,</a:t>
            </a:r>
          </a:p>
          <a:p>
            <a:pPr lvl="1">
              <a:buFont typeface="Arial"/>
              <a:buChar char="•"/>
            </a:pPr>
            <a:r>
              <a:rPr lang="en-US" baseline="0" dirty="0" smtClean="0"/>
              <a:t>evidence that the child understands the elements like risk, benefits, consequences, etc.,</a:t>
            </a:r>
          </a:p>
          <a:p>
            <a:pPr lvl="1">
              <a:buFont typeface="Arial"/>
              <a:buChar char="•"/>
            </a:pPr>
            <a:r>
              <a:rPr lang="en-US" baseline="0" dirty="0" smtClean="0"/>
              <a:t>evidence of informed decision making without coercion.</a:t>
            </a:r>
          </a:p>
          <a:p>
            <a:endParaRPr lang="en-US" baseline="0" dirty="0" smtClean="0"/>
          </a:p>
          <a:p>
            <a:r>
              <a:rPr lang="en-US" baseline="0" dirty="0" smtClean="0"/>
              <a:t>Conditions that exempt parental consent include:</a:t>
            </a:r>
          </a:p>
          <a:p>
            <a:pPr lvl="1">
              <a:buFont typeface="Arial"/>
              <a:buChar char="•"/>
            </a:pPr>
            <a:r>
              <a:rPr lang="en-US" baseline="0" dirty="0" smtClean="0"/>
              <a:t>testing or treatment for sexually transmitted diseases, including HIV;</a:t>
            </a:r>
          </a:p>
          <a:p>
            <a:pPr lvl="1">
              <a:buFont typeface="Arial"/>
              <a:buChar char="•"/>
            </a:pPr>
            <a:r>
              <a:rPr lang="en-US" baseline="0" dirty="0" smtClean="0"/>
              <a:t>seeking contraception,</a:t>
            </a:r>
          </a:p>
          <a:p>
            <a:pPr lvl="1">
              <a:buFont typeface="Arial"/>
              <a:buChar char="•"/>
            </a:pPr>
            <a:r>
              <a:rPr lang="en-US" baseline="0" dirty="0" smtClean="0"/>
              <a:t>seeking prenatal care,</a:t>
            </a:r>
          </a:p>
          <a:p>
            <a:pPr lvl="1">
              <a:buFont typeface="Arial"/>
              <a:buChar char="•"/>
            </a:pPr>
            <a:r>
              <a:rPr lang="en-US" baseline="0" dirty="0" smtClean="0"/>
              <a:t>seeking an abortion,</a:t>
            </a:r>
          </a:p>
          <a:p>
            <a:pPr lvl="1">
              <a:buFont typeface="Arial"/>
              <a:buChar char="•"/>
            </a:pPr>
            <a:r>
              <a:rPr lang="en-US" baseline="0" dirty="0" smtClean="0"/>
              <a:t>seeking mental health treatment,</a:t>
            </a:r>
          </a:p>
          <a:p>
            <a:pPr lvl="1">
              <a:buFont typeface="Arial"/>
              <a:buChar char="•"/>
            </a:pPr>
            <a:r>
              <a:rPr lang="en-US" baseline="0" dirty="0" smtClean="0"/>
              <a:t>seeking emergency care,</a:t>
            </a:r>
          </a:p>
          <a:p>
            <a:pPr lvl="1">
              <a:buFont typeface="Arial"/>
              <a:buChar char="•"/>
            </a:pPr>
            <a:r>
              <a:rPr lang="en-US" baseline="0" dirty="0" smtClean="0"/>
              <a:t>seeking treatment for alcohol- or drug-abuse after the age of 12.</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89827E2-24A2-D344-BB4F-B205521D68A2}"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Universal</a:t>
            </a:r>
            <a:r>
              <a:rPr lang="en-US" baseline="0" dirty="0" smtClean="0"/>
              <a:t> protocol refers to three elements, all required.</a:t>
            </a:r>
          </a:p>
          <a:p>
            <a:endParaRPr lang="en-US" baseline="0" dirty="0" smtClean="0"/>
          </a:p>
          <a:p>
            <a:r>
              <a:rPr lang="en-US" baseline="0" dirty="0" err="1" smtClean="0"/>
              <a:t>Preprocedure</a:t>
            </a:r>
            <a:r>
              <a:rPr lang="en-US" baseline="0" dirty="0" smtClean="0"/>
              <a:t> verification refers to items like is everything needed available prior to starting, is everything labeled and matched to the patient’s identifiers, and do all those items make sense given the procedure about to be done.  </a:t>
            </a:r>
            <a:r>
              <a:rPr lang="en-US" baseline="0" dirty="0" err="1" smtClean="0"/>
              <a:t>Preprocedure</a:t>
            </a:r>
            <a:r>
              <a:rPr lang="en-US" baseline="0" dirty="0" smtClean="0"/>
              <a:t> verification can be done multiple times in multiple locations.</a:t>
            </a:r>
          </a:p>
          <a:p>
            <a:endParaRPr lang="en-US" baseline="0" dirty="0" smtClean="0"/>
          </a:p>
          <a:p>
            <a:r>
              <a:rPr lang="en-US" baseline="0" dirty="0" smtClean="0"/>
              <a:t>Marking of the procedure site can be done before or after </a:t>
            </a:r>
            <a:r>
              <a:rPr lang="en-US" baseline="0" dirty="0" err="1" smtClean="0"/>
              <a:t>preprocedure</a:t>
            </a:r>
            <a:r>
              <a:rPr lang="en-US" baseline="0" dirty="0" smtClean="0"/>
              <a:t> verification.  The procedure site should always be marked if the procedure could be done at more than one possible location and if doing the procedure at another location could be harmful.  Ideally, the patient should be involved with site marking.  Marking has to be done by a licensed, independent provider who will be present during the procedure; for example, a NP is OK, an RN is not OK, since RNs are licensed but not independent, while NPs are.</a:t>
            </a:r>
          </a:p>
          <a:p>
            <a:endParaRPr lang="en-US" baseline="0" dirty="0" smtClean="0"/>
          </a:p>
          <a:p>
            <a:r>
              <a:rPr lang="en-US" baseline="0" dirty="0" smtClean="0"/>
              <a:t>If marking is delegated, such as to a resident, the attending is still responsible legally for the marking to be correct.</a:t>
            </a:r>
          </a:p>
          <a:p>
            <a:endParaRPr lang="en-US" baseline="0" dirty="0" smtClean="0"/>
          </a:p>
          <a:p>
            <a:r>
              <a:rPr lang="en-US" baseline="0" dirty="0" smtClean="0"/>
              <a:t>Marking has to be able to be visible even after skin prepping and draping.</a:t>
            </a:r>
          </a:p>
          <a:p>
            <a:endParaRPr lang="en-US" baseline="0" dirty="0" smtClean="0"/>
          </a:p>
          <a:p>
            <a:r>
              <a:rPr lang="en-US" baseline="0" dirty="0" smtClean="0"/>
              <a:t>There are certain exceptions to marking, most of which do not apply to radiology.</a:t>
            </a:r>
          </a:p>
          <a:p>
            <a:endParaRPr lang="en-US" baseline="0" dirty="0" smtClean="0"/>
          </a:p>
          <a:p>
            <a:r>
              <a:rPr lang="en-US" baseline="0" dirty="0" smtClean="0"/>
              <a:t>Prior to actually, physically beginning the procedure, a time-out has to be done.  Key elements of a time-out include:</a:t>
            </a:r>
          </a:p>
          <a:p>
            <a:pPr lvl="1">
              <a:buFont typeface="Arial"/>
              <a:buChar char="•"/>
            </a:pPr>
            <a:r>
              <a:rPr lang="en-US" baseline="0" dirty="0" smtClean="0"/>
              <a:t>the patient should be included if at all possible;</a:t>
            </a:r>
          </a:p>
          <a:p>
            <a:pPr lvl="1">
              <a:buFont typeface="Arial"/>
              <a:buChar char="•"/>
            </a:pPr>
            <a:r>
              <a:rPr lang="en-US" baseline="0" dirty="0" smtClean="0"/>
              <a:t>those who will perform the procedure, including the anesthesiologist if applicable, must take part;</a:t>
            </a:r>
          </a:p>
          <a:p>
            <a:pPr lvl="1">
              <a:buFont typeface="Arial"/>
              <a:buChar char="•"/>
            </a:pPr>
            <a:r>
              <a:rPr lang="en-US" baseline="0" dirty="0" smtClean="0"/>
              <a:t>everyone must acknowledge agreement with:</a:t>
            </a:r>
          </a:p>
          <a:p>
            <a:pPr lvl="2">
              <a:buFont typeface="Courier New"/>
              <a:buChar char="o"/>
            </a:pPr>
            <a:r>
              <a:rPr lang="en-US" baseline="0" dirty="0" smtClean="0"/>
              <a:t>correct patient</a:t>
            </a:r>
          </a:p>
          <a:p>
            <a:pPr lvl="2">
              <a:buFont typeface="Courier New"/>
              <a:buChar char="o"/>
            </a:pPr>
            <a:r>
              <a:rPr lang="en-US" baseline="0" dirty="0" smtClean="0"/>
              <a:t>correct site</a:t>
            </a:r>
          </a:p>
          <a:p>
            <a:pPr lvl="2">
              <a:buFont typeface="Courier New"/>
              <a:buChar char="o"/>
            </a:pPr>
            <a:r>
              <a:rPr lang="en-US" baseline="0" dirty="0" smtClean="0"/>
              <a:t>correct procedure</a:t>
            </a:r>
          </a:p>
          <a:p>
            <a:pPr lvl="0">
              <a:buFont typeface="Courier New"/>
              <a:buNone/>
            </a:pPr>
            <a:endParaRPr lang="en-US" baseline="0" dirty="0" smtClean="0"/>
          </a:p>
          <a:p>
            <a:pPr lvl="0">
              <a:buFont typeface="Courier New"/>
              <a:buNone/>
            </a:pPr>
            <a:r>
              <a:rPr lang="en-US" baseline="0" dirty="0" smtClean="0"/>
              <a:t>Documentation of the time-out should also be done in the medical record, which may be prior to or immediately after the procedure, according to hospital procedures.</a:t>
            </a:r>
          </a:p>
          <a:p>
            <a:pPr lvl="0">
              <a:buFont typeface="Courier New"/>
              <a:buNone/>
            </a:pPr>
            <a:endParaRPr lang="en-US" baseline="0" dirty="0" smtClean="0"/>
          </a:p>
          <a:p>
            <a:pPr lvl="0">
              <a:buFont typeface="Courier New"/>
              <a:buNone/>
            </a:pP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a:t>
            </a:r>
            <a:r>
              <a:rPr lang="en-US" baseline="0" dirty="0" smtClean="0"/>
              <a:t> “hand hygiene” refers to all kinds of hand washing, from soap and water to surgical scrubbing.</a:t>
            </a:r>
          </a:p>
          <a:p>
            <a:endParaRPr lang="en-US" baseline="0" dirty="0" smtClean="0"/>
          </a:p>
          <a:p>
            <a:r>
              <a:rPr lang="en-US" baseline="0" dirty="0" smtClean="0"/>
              <a:t>In most settings, alcohol-based sanitizers are preferred over soap and water.  Soap and water are recommended when:</a:t>
            </a:r>
          </a:p>
          <a:p>
            <a:pPr lvl="1">
              <a:buFont typeface="Arial"/>
              <a:buChar char="•"/>
            </a:pPr>
            <a:r>
              <a:rPr lang="en-US" baseline="0" dirty="0" smtClean="0"/>
              <a:t>the hands are visibly dirty;</a:t>
            </a:r>
          </a:p>
          <a:p>
            <a:pPr lvl="1">
              <a:buFont typeface="Arial"/>
              <a:buChar char="•"/>
            </a:pPr>
            <a:r>
              <a:rPr lang="en-US" baseline="0" dirty="0" smtClean="0"/>
              <a:t>before eating;</a:t>
            </a:r>
          </a:p>
          <a:p>
            <a:pPr lvl="1">
              <a:buFont typeface="Arial"/>
              <a:buChar char="•"/>
            </a:pPr>
            <a:r>
              <a:rPr lang="en-US" baseline="0" dirty="0" smtClean="0"/>
              <a:t>after using a restroom; and,</a:t>
            </a:r>
          </a:p>
          <a:p>
            <a:pPr lvl="1">
              <a:buFont typeface="Arial"/>
              <a:buChar char="•"/>
            </a:pPr>
            <a:r>
              <a:rPr lang="en-US" baseline="0" dirty="0" smtClean="0"/>
              <a:t>after known or suspected exposure to:</a:t>
            </a:r>
          </a:p>
          <a:p>
            <a:pPr lvl="2">
              <a:buFont typeface="Courier New"/>
              <a:buChar char="o"/>
            </a:pPr>
            <a:r>
              <a:rPr lang="en-US" baseline="0" dirty="0" smtClean="0"/>
              <a:t>Clostridium </a:t>
            </a:r>
            <a:r>
              <a:rPr lang="en-US" baseline="0" dirty="0" err="1" smtClean="0"/>
              <a:t>difficile</a:t>
            </a:r>
            <a:r>
              <a:rPr lang="en-US" baseline="0" dirty="0" smtClean="0"/>
              <a:t>,</a:t>
            </a:r>
          </a:p>
          <a:p>
            <a:pPr lvl="2">
              <a:buFont typeface="Courier New"/>
              <a:buChar char="o"/>
            </a:pPr>
            <a:r>
              <a:rPr lang="en-US" baseline="0" dirty="0" err="1" smtClean="0"/>
              <a:t>norovirus</a:t>
            </a:r>
            <a:r>
              <a:rPr lang="en-US" baseline="0" dirty="0" smtClean="0"/>
              <a:t>,</a:t>
            </a:r>
          </a:p>
          <a:p>
            <a:pPr lvl="2">
              <a:buFont typeface="Courier New"/>
              <a:buChar char="o"/>
            </a:pPr>
            <a:r>
              <a:rPr lang="en-US" baseline="0" dirty="0" smtClean="0"/>
              <a:t>or Bacillus </a:t>
            </a:r>
            <a:r>
              <a:rPr lang="en-US" baseline="0" dirty="0" err="1" smtClean="0"/>
              <a:t>anthracis</a:t>
            </a:r>
            <a:r>
              <a:rPr lang="en-US" baseline="0" dirty="0" smtClean="0"/>
              <a:t>.</a:t>
            </a:r>
          </a:p>
          <a:p>
            <a:endParaRPr lang="en-US" baseline="0" dirty="0" smtClean="0"/>
          </a:p>
          <a:p>
            <a:r>
              <a:rPr lang="en-US" dirty="0" smtClean="0"/>
              <a:t>When is hand hygiene</a:t>
            </a:r>
            <a:r>
              <a:rPr lang="en-US" baseline="0" dirty="0" smtClean="0"/>
              <a:t> entailed?</a:t>
            </a:r>
          </a:p>
          <a:p>
            <a:pPr lvl="1">
              <a:buFont typeface="Arial"/>
              <a:buChar char="•"/>
            </a:pPr>
            <a:r>
              <a:rPr lang="en-US" baseline="0" dirty="0" smtClean="0"/>
              <a:t>before eating</a:t>
            </a:r>
          </a:p>
          <a:p>
            <a:pPr lvl="1">
              <a:buFont typeface="Arial"/>
              <a:buChar char="•"/>
            </a:pPr>
            <a:r>
              <a:rPr lang="en-US" baseline="0" dirty="0" smtClean="0"/>
              <a:t>before and after contact with a patient’s skin</a:t>
            </a:r>
          </a:p>
          <a:p>
            <a:pPr lvl="1">
              <a:buFont typeface="Arial"/>
              <a:buChar char="•"/>
            </a:pPr>
            <a:r>
              <a:rPr lang="en-US" baseline="0" dirty="0" smtClean="0"/>
              <a:t>after contact with blood, other body fluids or excretions</a:t>
            </a:r>
          </a:p>
          <a:p>
            <a:pPr lvl="1">
              <a:buFont typeface="Arial"/>
              <a:buChar char="•"/>
            </a:pPr>
            <a:r>
              <a:rPr lang="en-US" baseline="0" dirty="0" smtClean="0"/>
              <a:t>after contact with inanimate objects within reach of the patient</a:t>
            </a:r>
          </a:p>
          <a:p>
            <a:pPr lvl="1">
              <a:buFont typeface="Arial"/>
              <a:buChar char="•"/>
            </a:pPr>
            <a:r>
              <a:rPr lang="en-US" baseline="0" dirty="0" smtClean="0"/>
              <a:t>between moving the hands from a dirty site (e.g., anus or infected wound) to a clean site</a:t>
            </a:r>
          </a:p>
          <a:p>
            <a:pPr lvl="1">
              <a:buFont typeface="Arial"/>
              <a:buChar char="•"/>
            </a:pPr>
            <a:r>
              <a:rPr lang="en-US" baseline="0" dirty="0" smtClean="0"/>
              <a:t>after glove removal</a:t>
            </a:r>
          </a:p>
          <a:p>
            <a:pPr lvl="1">
              <a:buFont typeface="Arial"/>
              <a:buChar char="•"/>
            </a:pPr>
            <a:r>
              <a:rPr lang="en-US" baseline="0" dirty="0" smtClean="0"/>
              <a:t>after using a restroom.</a:t>
            </a:r>
          </a:p>
          <a:p>
            <a:endParaRPr lang="en-US" baseline="0" dirty="0" smtClean="0"/>
          </a:p>
          <a:p>
            <a:r>
              <a:rPr lang="en-US" baseline="0" dirty="0" smtClean="0"/>
              <a:t>Hand washing with soap and water requires:</a:t>
            </a:r>
          </a:p>
          <a:p>
            <a:pPr lvl="1">
              <a:buFont typeface="Arial"/>
              <a:buChar char="•"/>
            </a:pPr>
            <a:r>
              <a:rPr lang="en-US" baseline="0" dirty="0" smtClean="0"/>
              <a:t>at least 15 seconds of vigorous rubbing; and,</a:t>
            </a:r>
          </a:p>
          <a:p>
            <a:pPr lvl="1">
              <a:buFont typeface="Arial"/>
              <a:buChar char="•"/>
            </a:pPr>
            <a:r>
              <a:rPr lang="en-US" baseline="0" dirty="0" smtClean="0"/>
              <a:t>all surfaces of the hands and all fingers should be covered with the soap and water.</a:t>
            </a:r>
          </a:p>
          <a:p>
            <a:endParaRPr lang="en-US" baseline="0" dirty="0" smtClean="0"/>
          </a:p>
          <a:p>
            <a:r>
              <a:rPr lang="en-US" baseline="0" dirty="0" smtClean="0"/>
              <a:t>Hand hygiene with alcohol-based sanitizers should include coverage of all areas, too, and 20 seconds of rubbing.</a:t>
            </a:r>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goal of an RCA is to find active errors</a:t>
            </a:r>
            <a:r>
              <a:rPr lang="en-US" baseline="0" dirty="0" smtClean="0"/>
              <a:t> and latent problems.  That is, errors at the interface of human and system, and hidden problems within the healthcare system.</a:t>
            </a:r>
          </a:p>
          <a:p>
            <a:endParaRPr lang="en-US" baseline="0" dirty="0" smtClean="0"/>
          </a:p>
          <a:p>
            <a:r>
              <a:rPr lang="en-US" baseline="0" dirty="0" err="1" smtClean="0"/>
              <a:t>RCAs</a:t>
            </a:r>
            <a:r>
              <a:rPr lang="en-US" baseline="0" dirty="0" smtClean="0"/>
              <a:t> utilize a formal process.  They begin with data collection to create a narrative or timeline of actual events.  A multidisciplinary committee analyzes the events and their sequence.</a:t>
            </a:r>
          </a:p>
          <a:p>
            <a:endParaRPr lang="en-US" baseline="0" dirty="0" smtClean="0"/>
          </a:p>
          <a:p>
            <a:r>
              <a:rPr lang="en-US" baseline="0" dirty="0" smtClean="0"/>
              <a:t>Usually, multiple causes and contributing factors are identified.</a:t>
            </a:r>
          </a:p>
          <a:p>
            <a:endParaRPr lang="en-US" baseline="0" dirty="0" smtClean="0"/>
          </a:p>
          <a:p>
            <a:r>
              <a:rPr lang="en-US" baseline="0" dirty="0" err="1" smtClean="0"/>
              <a:t>RCAs</a:t>
            </a:r>
            <a:r>
              <a:rPr lang="en-US" baseline="0" dirty="0" smtClean="0"/>
              <a:t> should end with a well-defined plan to address the causes and contributing factors, toward diminishing the likelihood of the same </a:t>
            </a:r>
            <a:r>
              <a:rPr lang="en-US" baseline="0" dirty="0" err="1" smtClean="0"/>
              <a:t>outcome(s</a:t>
            </a:r>
            <a:r>
              <a:rPr lang="en-US" baseline="0" dirty="0" smtClean="0"/>
              <a:t>) occurring again.</a:t>
            </a:r>
          </a:p>
          <a:p>
            <a:endParaRPr lang="en-US" baseline="0" dirty="0" smtClean="0"/>
          </a:p>
          <a:p>
            <a:r>
              <a:rPr lang="en-US" dirty="0" smtClean="0"/>
              <a:t>Immediate interventions usually do not address the root cause but may reduce risk</a:t>
            </a:r>
            <a:r>
              <a:rPr lang="en-US" baseline="0" dirty="0" smtClean="0"/>
              <a:t> temporarily.</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has been a long segment of the non interpretive set of lectures.  What’s important to remember is</a:t>
            </a:r>
            <a:r>
              <a:rPr lang="en-US" baseline="0" dirty="0" smtClean="0"/>
              <a:t> that there are a lot of details amenable to questioning in your exams.  So, while I am sorry that this has taken so long, I think I have covered just about everything that you might possibly be asked.</a:t>
            </a:r>
          </a:p>
          <a:p>
            <a:endParaRPr lang="en-US" baseline="0" dirty="0" smtClean="0"/>
          </a:p>
          <a:p>
            <a:r>
              <a:rPr lang="en-US" baseline="0" dirty="0" smtClean="0"/>
              <a:t>Thanks for your patience in getting through all this!</a:t>
            </a:r>
          </a:p>
          <a:p>
            <a:endParaRPr lang="en-US" baseline="0" dirty="0" smtClean="0"/>
          </a:p>
          <a:p>
            <a:r>
              <a:rPr lang="en-US" baseline="0" dirty="0" smtClean="0"/>
              <a:t>In our next lecture, part IV of VI, we will address safety with respect to MRI and </a:t>
            </a:r>
            <a:r>
              <a:rPr lang="en-US" baseline="0" smtClean="0"/>
              <a:t>to intravascular </a:t>
            </a:r>
            <a:r>
              <a:rPr lang="en-US" baseline="0" dirty="0" smtClean="0"/>
              <a:t>contrast media.</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 huddle is a brief, structured meeting in an operational unit, to review what has very recently happened, how the unit now is, and what is expected very soon.</a:t>
            </a:r>
          </a:p>
          <a:p>
            <a:endParaRPr lang="en-US" baseline="0" dirty="0" smtClean="0"/>
          </a:p>
          <a:p>
            <a:r>
              <a:rPr lang="en-US" baseline="0" dirty="0" smtClean="0"/>
              <a:t>First-tier huddles occur with frontline personnel of a unit, like everyone in ultrasound.</a:t>
            </a:r>
          </a:p>
          <a:p>
            <a:endParaRPr lang="en-US" baseline="0" dirty="0" smtClean="0"/>
          </a:p>
          <a:p>
            <a:r>
              <a:rPr lang="en-US" baseline="0" dirty="0" smtClean="0"/>
              <a:t>Second-tier huddles are composed of the leaders of those units, like the divisions chiefs of ultrasound, of breast imaging, and of </a:t>
            </a:r>
            <a:r>
              <a:rPr lang="en-US" baseline="0" dirty="0" err="1" smtClean="0"/>
              <a:t>neuroradiology</a:t>
            </a:r>
            <a:r>
              <a:rPr lang="en-US" baseline="0" dirty="0" smtClean="0"/>
              <a:t>, meeting together with the Chair.</a:t>
            </a:r>
          </a:p>
          <a:p>
            <a:endParaRPr lang="en-US" baseline="0" dirty="0" smtClean="0"/>
          </a:p>
          <a:p>
            <a:r>
              <a:rPr lang="en-US" baseline="0" dirty="0" smtClean="0"/>
              <a:t>Third-tier huddles are composed of the leaders of those units, at Harbor the department Chairs, meeting with the CMO.</a:t>
            </a:r>
          </a:p>
          <a:p>
            <a:endParaRPr lang="en-US" baseline="0" dirty="0" smtClean="0"/>
          </a:p>
          <a:p>
            <a:r>
              <a:rPr lang="en-US" baseline="0" dirty="0" smtClean="0"/>
              <a:t>Huddles often take place in front of a </a:t>
            </a:r>
            <a:r>
              <a:rPr lang="en-US" i="1" baseline="0" dirty="0" smtClean="0"/>
              <a:t>visibility board</a:t>
            </a:r>
            <a:r>
              <a:rPr lang="en-US" baseline="0" dirty="0" smtClean="0"/>
              <a:t>, a white-board, like the one for IR located in the corridor outside this conference room.  The visibility board tracks the elements discussed during the huddle.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Explicit goals help to focus all personnel.</a:t>
            </a:r>
          </a:p>
          <a:p>
            <a:endParaRPr lang="en-US" dirty="0" smtClean="0"/>
          </a:p>
          <a:p>
            <a:r>
              <a:rPr lang="en-US" dirty="0" smtClean="0"/>
              <a:t>Performance metrics objectively demonstrate how well goals are met.</a:t>
            </a:r>
          </a:p>
          <a:p>
            <a:endParaRPr lang="en-US" dirty="0" smtClean="0"/>
          </a:p>
          <a:p>
            <a:r>
              <a:rPr lang="en-US" dirty="0" smtClean="0"/>
              <a:t>Of course, goals</a:t>
            </a:r>
            <a:r>
              <a:rPr lang="en-US" baseline="0" dirty="0" smtClean="0"/>
              <a:t> and metrics of each department should align with those of the medical center, and of each medical center with those of the system.  At Harbor, that is DHS.</a:t>
            </a:r>
          </a:p>
          <a:p>
            <a:endParaRPr lang="en-US" baseline="0" dirty="0" smtClean="0"/>
          </a:p>
          <a:p>
            <a:r>
              <a:rPr lang="en-US" baseline="0" dirty="0" smtClean="0"/>
              <a:t>The metrics should usually be reviewed briefly at the huddles from time-to-time.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daily readiness assessment is a brief review of what sorts of patients are expected to be encountered during the upcoming day, and references whether all resources necessary for</a:t>
            </a:r>
            <a:r>
              <a:rPr lang="en-US" baseline="0" dirty="0" smtClean="0"/>
              <a:t> them are in place.</a:t>
            </a:r>
          </a:p>
          <a:p>
            <a:endParaRPr lang="en-US" baseline="0" dirty="0" smtClean="0"/>
          </a:p>
          <a:p>
            <a:r>
              <a:rPr lang="en-US" baseline="0" dirty="0" smtClean="0"/>
              <a:t>This all includes methods, protocols and plans; whether all the equipment needed is available and is working well; whether all supplies needed are available; and, whether all needed staff are available.</a:t>
            </a:r>
          </a:p>
        </p:txBody>
      </p:sp>
      <p:sp>
        <p:nvSpPr>
          <p:cNvPr id="4" name="Slide Number Placeholder 3"/>
          <p:cNvSpPr>
            <a:spLocks noGrp="1"/>
          </p:cNvSpPr>
          <p:nvPr>
            <p:ph type="sldNum" sz="quarter" idx="10"/>
          </p:nvPr>
        </p:nvSpPr>
        <p:spPr/>
        <p:txBody>
          <a:bodyPr/>
          <a:lstStyle/>
          <a:p>
            <a:fld id="{889827E2-24A2-D344-BB4F-B205521D68A2}"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Problems are identified at the huddles</a:t>
            </a:r>
            <a:r>
              <a:rPr lang="en-US" baseline="0" dirty="0" smtClean="0"/>
              <a:t> and noted on the visibility board, identifying an “owner” of the problem and an expected resolution date.</a:t>
            </a:r>
          </a:p>
          <a:p>
            <a:endParaRPr lang="en-US" baseline="0" dirty="0" smtClean="0"/>
          </a:p>
          <a:p>
            <a:r>
              <a:rPr lang="en-US" baseline="0" dirty="0" smtClean="0"/>
              <a:t>There can be a separate visibility board for more complex problems or those expected to require a long time until resolution, along with</a:t>
            </a:r>
            <a:r>
              <a:rPr lang="en-US" i="1" baseline="0" dirty="0" smtClean="0"/>
              <a:t> their </a:t>
            </a:r>
            <a:r>
              <a:rPr lang="en-US" baseline="0" dirty="0" smtClean="0"/>
              <a:t>expected dates.</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daily rhythm of the foregoing items, plus the dates enumerated on the visibility board, lead</a:t>
            </a:r>
            <a:r>
              <a:rPr lang="en-US" baseline="0" dirty="0" smtClean="0"/>
              <a:t> to follow-up.  In turn, follow-up leads to a greater likelihood that problems are indeed resolved.</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management to be effective, organizational</a:t>
            </a:r>
            <a:r>
              <a:rPr lang="en-US" baseline="0" dirty="0" smtClean="0"/>
              <a:t> leaders need to see what is happening “in the trenches,” so to speak.  During such visits, leaders need to observe and ask respectfully, rather than to direct, solve problems or otherwise interfere.</a:t>
            </a:r>
            <a:endParaRPr lang="en-US" dirty="0"/>
          </a:p>
        </p:txBody>
      </p:sp>
      <p:sp>
        <p:nvSpPr>
          <p:cNvPr id="4" name="Slide Number Placeholder 3"/>
          <p:cNvSpPr>
            <a:spLocks noGrp="1"/>
          </p:cNvSpPr>
          <p:nvPr>
            <p:ph type="sldNum" sz="quarter" idx="10"/>
          </p:nvPr>
        </p:nvSpPr>
        <p:spPr/>
        <p:txBody>
          <a:bodyPr/>
          <a:lstStyle/>
          <a:p>
            <a:fld id="{889827E2-24A2-D344-BB4F-B205521D68A2}"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80B782-9388-6048-AFCA-680542635603}" type="datetimeFigureOut">
              <a:rPr lang="en-US" smtClean="0"/>
              <a:pPr/>
              <a:t>7/12/19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070A4C-A43A-4147-950A-4C30B412E07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0B782-9388-6048-AFCA-680542635603}" type="datetimeFigureOut">
              <a:rPr lang="en-US" smtClean="0"/>
              <a:pPr/>
              <a:t>7/12/19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70A4C-A43A-4147-950A-4C30B412E07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0153"/>
            <a:ext cx="8229600" cy="2020147"/>
          </a:xfrm>
        </p:spPr>
        <p:txBody>
          <a:bodyPr>
            <a:normAutofit/>
          </a:bodyPr>
          <a:lstStyle/>
          <a:p>
            <a:r>
              <a:rPr lang="en-US" dirty="0" smtClean="0"/>
              <a:t>Professionalism, Quality and Legal Elements of Radiology</a:t>
            </a:r>
            <a:br>
              <a:rPr lang="en-US" dirty="0" smtClean="0"/>
            </a:br>
            <a:r>
              <a:rPr lang="en-US" sz="2400" dirty="0" smtClean="0">
                <a:solidFill>
                  <a:schemeClr val="tx1">
                    <a:lumMod val="50000"/>
                    <a:lumOff val="50000"/>
                  </a:schemeClr>
                </a:solidFill>
              </a:rPr>
              <a:t>Part III/VI</a:t>
            </a:r>
            <a:endParaRPr lang="en-US" sz="2400" dirty="0">
              <a:solidFill>
                <a:schemeClr val="tx1">
                  <a:lumMod val="50000"/>
                  <a:lumOff val="50000"/>
                </a:schemeClr>
              </a:solidFill>
            </a:endParaRPr>
          </a:p>
        </p:txBody>
      </p:sp>
      <p:sp>
        <p:nvSpPr>
          <p:cNvPr id="3" name="Content Placeholder 2"/>
          <p:cNvSpPr>
            <a:spLocks noGrp="1"/>
          </p:cNvSpPr>
          <p:nvPr>
            <p:ph idx="1"/>
          </p:nvPr>
        </p:nvSpPr>
        <p:spPr>
          <a:xfrm>
            <a:off x="457200" y="4907939"/>
            <a:ext cx="8229600" cy="1532437"/>
          </a:xfrm>
        </p:spPr>
        <p:txBody>
          <a:bodyPr>
            <a:normAutofit/>
          </a:bodyPr>
          <a:lstStyle/>
          <a:p>
            <a:pPr algn="ctr">
              <a:buNone/>
            </a:pPr>
            <a:r>
              <a:rPr lang="en-US" sz="1600" dirty="0" smtClean="0">
                <a:solidFill>
                  <a:schemeClr val="tx1">
                    <a:lumMod val="75000"/>
                    <a:lumOff val="25000"/>
                  </a:schemeClr>
                </a:solidFill>
              </a:rPr>
              <a:t>Samson Munn, M.D., FACR</a:t>
            </a:r>
          </a:p>
          <a:p>
            <a:pPr algn="ctr">
              <a:buNone/>
            </a:pPr>
            <a:r>
              <a:rPr lang="en-US" sz="1600" dirty="0" smtClean="0">
                <a:solidFill>
                  <a:schemeClr val="tx1">
                    <a:lumMod val="75000"/>
                    <a:lumOff val="25000"/>
                  </a:schemeClr>
                </a:solidFill>
              </a:rPr>
              <a:t>Chair, Department of Radiology, Harbor-UCLA Medical Center</a:t>
            </a:r>
          </a:p>
          <a:p>
            <a:pPr algn="ctr">
              <a:buNone/>
            </a:pPr>
            <a:r>
              <a:rPr lang="en-US" sz="1600" dirty="0" smtClean="0">
                <a:solidFill>
                  <a:schemeClr val="tx1">
                    <a:lumMod val="75000"/>
                    <a:lumOff val="25000"/>
                  </a:schemeClr>
                </a:solidFill>
              </a:rPr>
              <a:t>Professor and Vice Chair, Department of Radiology, David Geffen School of Medicine, UCLA</a:t>
            </a:r>
          </a:p>
          <a:p>
            <a:pPr algn="ctr">
              <a:buNone/>
            </a:pPr>
            <a:r>
              <a:rPr lang="en-US" sz="1600" dirty="0" smtClean="0">
                <a:solidFill>
                  <a:schemeClr val="tx1">
                    <a:lumMod val="75000"/>
                    <a:lumOff val="25000"/>
                  </a:schemeClr>
                </a:solidFill>
              </a:rPr>
              <a:t>Adjunct Associate Professor, Tufts University School of Medicine</a:t>
            </a:r>
          </a:p>
          <a:p>
            <a:pPr algn="ctr">
              <a:buNone/>
            </a:pPr>
            <a:r>
              <a:rPr lang="en-US" sz="1600" dirty="0" smtClean="0">
                <a:solidFill>
                  <a:schemeClr val="tx1">
                    <a:lumMod val="75000"/>
                    <a:lumOff val="25000"/>
                  </a:schemeClr>
                </a:solidFill>
              </a:rPr>
              <a:t>Reviewer, Radiology and of Radiology Ethics, Medical Board of California</a:t>
            </a:r>
            <a:endParaRPr lang="en-US" sz="1600" dirty="0">
              <a:solidFill>
                <a:schemeClr val="tx1">
                  <a:lumMod val="75000"/>
                  <a:lumOff val="2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1508016" y="2923787"/>
            <a:ext cx="6124662" cy="759978"/>
          </a:xfrm>
        </p:spPr>
        <p:txBody>
          <a:bodyPr>
            <a:noAutofit/>
          </a:bodyPr>
          <a:lstStyle/>
          <a:p>
            <a:pPr algn="l"/>
            <a:r>
              <a:rPr lang="en-US" sz="3000" dirty="0" smtClean="0">
                <a:solidFill>
                  <a:srgbClr val="000090"/>
                </a:solidFill>
              </a:rPr>
              <a:t>Project-Based Improvement Methods</a:t>
            </a:r>
            <a:endParaRPr lang="en-US" sz="3000" dirty="0">
              <a:solidFill>
                <a:srgbClr val="00009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000090"/>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1800" dirty="0" smtClean="0">
                <a:solidFill>
                  <a:srgbClr val="A6A6A6"/>
                </a:solidFill>
              </a:rPr>
              <a:t>Identifying a Problem</a:t>
            </a:r>
          </a:p>
          <a:p>
            <a:pPr lvl="1" algn="l">
              <a:buFont typeface="Arial"/>
              <a:buChar char="•"/>
            </a:pPr>
            <a:r>
              <a:rPr lang="en-US" sz="1800" dirty="0" smtClean="0">
                <a:solidFill>
                  <a:srgbClr val="000090"/>
                </a:solidFill>
              </a:rPr>
              <a:t>Forming a Team</a:t>
            </a:r>
          </a:p>
          <a:p>
            <a:pPr lvl="2" algn="l">
              <a:buFont typeface="Arial"/>
              <a:buChar char="•"/>
            </a:pPr>
            <a:r>
              <a:rPr lang="en-US" sz="1400" dirty="0" smtClean="0">
                <a:solidFill>
                  <a:srgbClr val="000090"/>
                </a:solidFill>
              </a:rPr>
              <a:t>Project Sponsor</a:t>
            </a:r>
          </a:p>
          <a:p>
            <a:pPr lvl="2" algn="l">
              <a:buFont typeface="Arial"/>
              <a:buChar char="•"/>
            </a:pPr>
            <a:r>
              <a:rPr lang="en-US" sz="1400" dirty="0" smtClean="0">
                <a:solidFill>
                  <a:srgbClr val="000090"/>
                </a:solidFill>
              </a:rPr>
              <a:t>Project Leader</a:t>
            </a:r>
          </a:p>
          <a:p>
            <a:pPr lvl="2" algn="l">
              <a:buFont typeface="Arial"/>
              <a:buChar char="•"/>
            </a:pPr>
            <a:r>
              <a:rPr lang="en-US" sz="1400" dirty="0" smtClean="0">
                <a:solidFill>
                  <a:srgbClr val="000090"/>
                </a:solidFill>
              </a:rPr>
              <a:t>Project Participants</a:t>
            </a:r>
          </a:p>
          <a:p>
            <a:pPr lvl="2" algn="l">
              <a:buFont typeface="Arial"/>
              <a:buChar char="•"/>
            </a:pPr>
            <a:r>
              <a:rPr lang="en-US" sz="1400" dirty="0" smtClean="0">
                <a:solidFill>
                  <a:srgbClr val="000090"/>
                </a:solidFill>
              </a:rPr>
              <a:t>Project Coach</a:t>
            </a:r>
          </a:p>
          <a:p>
            <a:pPr lvl="1" algn="l">
              <a:buFont typeface="Arial"/>
              <a:buChar char="•"/>
            </a:pPr>
            <a:r>
              <a:rPr lang="en-US" sz="1800" dirty="0" smtClean="0">
                <a:solidFill>
                  <a:srgbClr val="A6A6A6"/>
                </a:solidFill>
              </a:rPr>
              <a:t>Assessing Current Performance</a:t>
            </a:r>
          </a:p>
          <a:p>
            <a:pPr lvl="1" algn="l">
              <a:buFont typeface="Arial"/>
              <a:buChar char="•"/>
            </a:pPr>
            <a:r>
              <a:rPr lang="en-US" sz="1800" dirty="0" smtClean="0">
                <a:solidFill>
                  <a:srgbClr val="A6A6A6"/>
                </a:solidFill>
              </a:rPr>
              <a:t>Measuring Performance</a:t>
            </a:r>
          </a:p>
          <a:p>
            <a:pPr lvl="1" algn="l">
              <a:buFont typeface="Arial"/>
              <a:buChar char="•"/>
            </a:pPr>
            <a:r>
              <a:rPr lang="en-US" sz="1800" dirty="0" smtClean="0">
                <a:solidFill>
                  <a:srgbClr val="A6A6A6"/>
                </a:solidFill>
              </a:rPr>
              <a:t>Establishing a Specific Goal</a:t>
            </a:r>
          </a:p>
          <a:p>
            <a:pPr lvl="1" algn="l">
              <a:buFont typeface="Arial"/>
              <a:buChar char="•"/>
            </a:pPr>
            <a:r>
              <a:rPr lang="en-US" sz="1800" dirty="0" smtClean="0">
                <a:solidFill>
                  <a:srgbClr val="A6A6A6"/>
                </a:solidFill>
              </a:rPr>
              <a:t>Indentifying Causes of Problems</a:t>
            </a:r>
          </a:p>
          <a:p>
            <a:pPr lvl="1" algn="l">
              <a:buFont typeface="Arial"/>
              <a:buChar char="•"/>
            </a:pPr>
            <a:r>
              <a:rPr lang="en-US" sz="1800" dirty="0" smtClean="0">
                <a:solidFill>
                  <a:srgbClr val="A6A6A6"/>
                </a:solidFill>
              </a:rPr>
              <a:t>Setting-Problem Solving Efforts’ Priorities</a:t>
            </a:r>
          </a:p>
          <a:p>
            <a:pPr lvl="1" algn="l">
              <a:buFont typeface="Arial"/>
              <a:buChar char="•"/>
            </a:pPr>
            <a:r>
              <a:rPr lang="en-US" sz="1800" dirty="0" smtClean="0">
                <a:solidFill>
                  <a:srgbClr val="A6A6A6"/>
                </a:solidFill>
              </a:rPr>
              <a:t>Developing Solutions through Iterative Testing</a:t>
            </a:r>
          </a:p>
          <a:p>
            <a:pPr lvl="1" algn="l">
              <a:buFont typeface="Arial"/>
              <a:buChar char="•"/>
            </a:pPr>
            <a:r>
              <a:rPr lang="en-US" sz="1800" dirty="0" smtClean="0">
                <a:solidFill>
                  <a:srgbClr val="A6A6A6"/>
                </a:solidFill>
              </a:rPr>
              <a:t>Sustaining the Improvement</a:t>
            </a:r>
          </a:p>
          <a:p>
            <a:pPr lvl="1" algn="l">
              <a:buFont typeface="Arial"/>
              <a:buChar char="•"/>
            </a:pPr>
            <a:r>
              <a:rPr lang="en-US" sz="1800" dirty="0" smtClean="0">
                <a:solidFill>
                  <a:srgbClr val="A6A6A6"/>
                </a:solidFill>
              </a:rPr>
              <a:t>High-Reliability Solutions</a:t>
            </a:r>
          </a:p>
          <a:p>
            <a:pPr lvl="1" algn="l">
              <a:buFont typeface="Arial"/>
              <a:buChar char="•"/>
            </a:pPr>
            <a:r>
              <a:rPr lang="en-US" sz="1800" dirty="0" smtClean="0">
                <a:solidFill>
                  <a:srgbClr val="A6A6A6"/>
                </a:solidFill>
              </a:rPr>
              <a:t>Quality Improvement Project Management</a:t>
            </a:r>
            <a:endParaRPr lang="en-US" sz="1800" dirty="0">
              <a:solidFill>
                <a:srgbClr val="A6A6A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000090"/>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000090"/>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endParaRPr lang="en-US" sz="2400" dirty="0" smtClean="0">
              <a:solidFill>
                <a:srgbClr val="A6A6A6"/>
              </a:solidFill>
            </a:endParaRPr>
          </a:p>
          <a:p>
            <a:pPr lvl="1" algn="l">
              <a:buFont typeface="Arial"/>
              <a:buChar char="•"/>
            </a:pPr>
            <a:r>
              <a:rPr lang="en-US" sz="2400" dirty="0" smtClean="0">
                <a:solidFill>
                  <a:srgbClr val="000090"/>
                </a:solidFill>
              </a:rPr>
              <a:t>Measuring Performance</a:t>
            </a:r>
          </a:p>
          <a:p>
            <a:pPr lvl="1" algn="l"/>
            <a:endParaRPr lang="en-US" sz="2400" dirty="0" smtClean="0">
              <a:solidFill>
                <a:srgbClr val="000090"/>
              </a:solidFill>
            </a:endParaRPr>
          </a:p>
          <a:p>
            <a:pPr lvl="1" algn="l"/>
            <a:endParaRPr lang="en-US" sz="2400" dirty="0" smtClean="0">
              <a:solidFill>
                <a:srgbClr val="000090"/>
              </a:solidFill>
            </a:endParaRPr>
          </a:p>
        </p:txBody>
      </p:sp>
      <p:pic>
        <p:nvPicPr>
          <p:cNvPr id="4" name="Picture 3"/>
          <p:cNvPicPr>
            <a:picLocks noChangeAspect="1"/>
          </p:cNvPicPr>
          <p:nvPr/>
        </p:nvPicPr>
        <p:blipFill>
          <a:blip r:embed="rId3"/>
          <a:stretch>
            <a:fillRect/>
          </a:stretch>
        </p:blipFill>
        <p:spPr>
          <a:xfrm>
            <a:off x="1555750" y="2240804"/>
            <a:ext cx="6032500" cy="4241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000090"/>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000090"/>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000090"/>
                </a:solidFill>
              </a:rPr>
              <a:t>Indentifying Causes of Problems</a:t>
            </a:r>
          </a:p>
        </p:txBody>
      </p:sp>
      <p:pic>
        <p:nvPicPr>
          <p:cNvPr id="4" name="Picture 3"/>
          <p:cNvPicPr>
            <a:picLocks noChangeAspect="1"/>
          </p:cNvPicPr>
          <p:nvPr/>
        </p:nvPicPr>
        <p:blipFill>
          <a:blip r:embed="rId3"/>
          <a:stretch>
            <a:fillRect/>
          </a:stretch>
        </p:blipFill>
        <p:spPr>
          <a:xfrm>
            <a:off x="1746122" y="2374042"/>
            <a:ext cx="5619383" cy="410856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000090"/>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2728"/>
            <a:ext cx="7772400" cy="1470025"/>
          </a:xfrm>
        </p:spPr>
        <p:txBody>
          <a:bodyPr/>
          <a:lstStyle/>
          <a:p>
            <a:r>
              <a:rPr lang="en-US" dirty="0" smtClean="0"/>
              <a:t>Outline — Six Lectures</a:t>
            </a:r>
            <a:endParaRPr lang="en-US" dirty="0"/>
          </a:p>
        </p:txBody>
      </p:sp>
      <p:sp>
        <p:nvSpPr>
          <p:cNvPr id="3" name="Subtitle 2"/>
          <p:cNvSpPr>
            <a:spLocks noGrp="1"/>
          </p:cNvSpPr>
          <p:nvPr>
            <p:ph type="subTitle" idx="1"/>
          </p:nvPr>
        </p:nvSpPr>
        <p:spPr>
          <a:xfrm>
            <a:off x="1371600" y="1872753"/>
            <a:ext cx="6400800" cy="3766047"/>
          </a:xfrm>
        </p:spPr>
        <p:txBody>
          <a:bodyPr>
            <a:normAutofit/>
          </a:bodyPr>
          <a:lstStyle/>
          <a:p>
            <a:pPr algn="l">
              <a:buFont typeface="Arial"/>
              <a:buChar char="•"/>
            </a:pPr>
            <a:r>
              <a:rPr lang="en-US" sz="2800" dirty="0" smtClean="0">
                <a:solidFill>
                  <a:schemeClr val="bg1">
                    <a:lumMod val="65000"/>
                  </a:schemeClr>
                </a:solidFill>
              </a:rPr>
              <a:t>Core Elements of Professionalism</a:t>
            </a:r>
          </a:p>
          <a:p>
            <a:pPr algn="l">
              <a:buFont typeface="Arial"/>
              <a:buChar char="•"/>
            </a:pPr>
            <a:r>
              <a:rPr lang="en-US" sz="2800" dirty="0" smtClean="0">
                <a:solidFill>
                  <a:schemeClr val="bg1">
                    <a:lumMod val="65000"/>
                  </a:schemeClr>
                </a:solidFill>
              </a:rPr>
              <a:t>Core Concepts of Quality and Safety</a:t>
            </a:r>
          </a:p>
          <a:p>
            <a:pPr algn="l">
              <a:buFont typeface="Arial"/>
              <a:buChar char="•"/>
            </a:pPr>
            <a:r>
              <a:rPr lang="en-US" sz="2800" dirty="0" smtClean="0">
                <a:solidFill>
                  <a:srgbClr val="000090"/>
                </a:solidFill>
              </a:rPr>
              <a:t>Practical Quality &amp; Safety in Healthcare</a:t>
            </a:r>
          </a:p>
          <a:p>
            <a:pPr algn="l">
              <a:buFont typeface="Arial"/>
              <a:buChar char="•"/>
            </a:pPr>
            <a:r>
              <a:rPr lang="en-US" sz="2800" dirty="0" smtClean="0">
                <a:solidFill>
                  <a:schemeClr val="bg1">
                    <a:lumMod val="65000"/>
                  </a:schemeClr>
                </a:solidFill>
              </a:rPr>
              <a:t>Practical Safety in Radiology</a:t>
            </a:r>
          </a:p>
          <a:p>
            <a:pPr algn="l">
              <a:buFont typeface="Arial"/>
              <a:buChar char="•"/>
            </a:pPr>
            <a:r>
              <a:rPr lang="en-US" sz="2800" dirty="0" smtClean="0">
                <a:solidFill>
                  <a:schemeClr val="bg1">
                    <a:lumMod val="65000"/>
                  </a:schemeClr>
                </a:solidFill>
              </a:rPr>
              <a:t>Reimbursement, </a:t>
            </a:r>
            <a:r>
              <a:rPr lang="en-US" sz="2800" smtClean="0">
                <a:solidFill>
                  <a:schemeClr val="bg1">
                    <a:lumMod val="65000"/>
                  </a:schemeClr>
                </a:solidFill>
              </a:rPr>
              <a:t>Compliance</a:t>
            </a:r>
            <a:r>
              <a:rPr lang="en-US" sz="2800" smtClean="0">
                <a:solidFill>
                  <a:schemeClr val="bg1">
                    <a:lumMod val="65000"/>
                  </a:schemeClr>
                </a:solidFill>
              </a:rPr>
              <a:t> and Legal </a:t>
            </a:r>
            <a:r>
              <a:rPr lang="en-US" sz="2800" dirty="0" smtClean="0">
                <a:solidFill>
                  <a:schemeClr val="bg1">
                    <a:lumMod val="65000"/>
                  </a:schemeClr>
                </a:solidFill>
              </a:rPr>
              <a:t>Concerns in Radiology</a:t>
            </a:r>
          </a:p>
          <a:p>
            <a:pPr algn="l">
              <a:buFont typeface="Arial"/>
              <a:buChar char="•"/>
            </a:pPr>
            <a:r>
              <a:rPr lang="en-US" sz="2800" dirty="0" smtClean="0">
                <a:solidFill>
                  <a:schemeClr val="bg1">
                    <a:lumMod val="65000"/>
                  </a:schemeClr>
                </a:solidFill>
              </a:rPr>
              <a:t>Core Concepts of Imaging Informatics</a:t>
            </a:r>
            <a:endParaRPr lang="en-US" sz="2800" dirty="0">
              <a:solidFill>
                <a:schemeClr val="bg1">
                  <a:lumMod val="65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000090"/>
                </a:solidFill>
              </a:rPr>
              <a:t>Setting-Problem Solving Efforts’ Priorities</a:t>
            </a:r>
          </a:p>
        </p:txBody>
      </p:sp>
      <p:pic>
        <p:nvPicPr>
          <p:cNvPr id="4" name="Picture 3"/>
          <p:cNvPicPr>
            <a:picLocks noChangeAspect="1"/>
          </p:cNvPicPr>
          <p:nvPr/>
        </p:nvPicPr>
        <p:blipFill>
          <a:blip r:embed="rId3"/>
          <a:stretch>
            <a:fillRect/>
          </a:stretch>
        </p:blipFill>
        <p:spPr>
          <a:xfrm>
            <a:off x="595269" y="2505647"/>
            <a:ext cx="7924800" cy="36195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000090"/>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000090"/>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A6A6A6"/>
                </a:solidFill>
              </a:rPr>
              <a:t>Quality Improvement Project Management</a:t>
            </a:r>
            <a:endParaRPr lang="en-US" sz="2400" dirty="0">
              <a:solidFill>
                <a:srgbClr val="A6A6A6"/>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1800" dirty="0" smtClean="0">
                <a:solidFill>
                  <a:srgbClr val="A6A6A6"/>
                </a:solidFill>
              </a:rPr>
              <a:t>Identifying a Problem</a:t>
            </a:r>
          </a:p>
          <a:p>
            <a:pPr lvl="1" algn="l">
              <a:buFont typeface="Arial"/>
              <a:buChar char="•"/>
            </a:pPr>
            <a:r>
              <a:rPr lang="en-US" sz="1800" dirty="0" smtClean="0">
                <a:solidFill>
                  <a:srgbClr val="A6A6A6"/>
                </a:solidFill>
              </a:rPr>
              <a:t>Forming a Team</a:t>
            </a:r>
          </a:p>
          <a:p>
            <a:pPr lvl="1" algn="l">
              <a:buFont typeface="Arial"/>
              <a:buChar char="•"/>
            </a:pPr>
            <a:r>
              <a:rPr lang="en-US" sz="1800" dirty="0" smtClean="0">
                <a:solidFill>
                  <a:srgbClr val="A6A6A6"/>
                </a:solidFill>
              </a:rPr>
              <a:t>Assessing Current Performance</a:t>
            </a:r>
          </a:p>
          <a:p>
            <a:pPr lvl="1" algn="l">
              <a:buFont typeface="Arial"/>
              <a:buChar char="•"/>
            </a:pPr>
            <a:r>
              <a:rPr lang="en-US" sz="1800" dirty="0" smtClean="0">
                <a:solidFill>
                  <a:srgbClr val="A6A6A6"/>
                </a:solidFill>
              </a:rPr>
              <a:t>Measuring Performance</a:t>
            </a:r>
          </a:p>
          <a:p>
            <a:pPr lvl="1" algn="l">
              <a:buFont typeface="Arial"/>
              <a:buChar char="•"/>
            </a:pPr>
            <a:r>
              <a:rPr lang="en-US" sz="1800" dirty="0" smtClean="0">
                <a:solidFill>
                  <a:srgbClr val="A6A6A6"/>
                </a:solidFill>
              </a:rPr>
              <a:t>Establishing a Specific Goal</a:t>
            </a:r>
          </a:p>
          <a:p>
            <a:pPr lvl="1" algn="l">
              <a:buFont typeface="Arial"/>
              <a:buChar char="•"/>
            </a:pPr>
            <a:r>
              <a:rPr lang="en-US" sz="1800" dirty="0" smtClean="0">
                <a:solidFill>
                  <a:srgbClr val="A6A6A6"/>
                </a:solidFill>
              </a:rPr>
              <a:t>Indentifying Causes of Problems</a:t>
            </a:r>
          </a:p>
          <a:p>
            <a:pPr lvl="1" algn="l">
              <a:buFont typeface="Arial"/>
              <a:buChar char="•"/>
            </a:pPr>
            <a:r>
              <a:rPr lang="en-US" sz="1800" dirty="0" smtClean="0">
                <a:solidFill>
                  <a:srgbClr val="A6A6A6"/>
                </a:solidFill>
              </a:rPr>
              <a:t>Setting-Problem Solving Efforts’ Priorities</a:t>
            </a:r>
          </a:p>
          <a:p>
            <a:pPr lvl="1" algn="l">
              <a:buFont typeface="Arial"/>
              <a:buChar char="•"/>
            </a:pPr>
            <a:r>
              <a:rPr lang="en-US" sz="1800" dirty="0" smtClean="0">
                <a:solidFill>
                  <a:srgbClr val="A6A6A6"/>
                </a:solidFill>
              </a:rPr>
              <a:t>Developing Solutions through Iterative Testing</a:t>
            </a:r>
          </a:p>
          <a:p>
            <a:pPr lvl="1" algn="l">
              <a:buFont typeface="Arial"/>
              <a:buChar char="•"/>
            </a:pPr>
            <a:r>
              <a:rPr lang="en-US" sz="1800" dirty="0" smtClean="0">
                <a:solidFill>
                  <a:srgbClr val="A6A6A6"/>
                </a:solidFill>
              </a:rPr>
              <a:t>Sustaining the Improvement</a:t>
            </a:r>
          </a:p>
          <a:p>
            <a:pPr lvl="1" algn="l">
              <a:buFont typeface="Arial"/>
              <a:buChar char="•"/>
            </a:pPr>
            <a:r>
              <a:rPr lang="en-US" sz="2400" dirty="0" smtClean="0">
                <a:solidFill>
                  <a:srgbClr val="000090"/>
                </a:solidFill>
              </a:rPr>
              <a:t>High-Reliability Solutions</a:t>
            </a:r>
          </a:p>
          <a:p>
            <a:pPr lvl="2" algn="l">
              <a:buFont typeface="Arial"/>
              <a:buChar char="•"/>
            </a:pPr>
            <a:r>
              <a:rPr lang="en-US" sz="2000" dirty="0" smtClean="0">
                <a:solidFill>
                  <a:srgbClr val="5EFF07"/>
                </a:solidFill>
              </a:rPr>
              <a:t>best changes: infrastructure or organizational culture</a:t>
            </a:r>
          </a:p>
          <a:p>
            <a:pPr lvl="2" algn="l">
              <a:buFont typeface="Arial"/>
              <a:buChar char="•"/>
            </a:pPr>
            <a:r>
              <a:rPr lang="en-US" sz="2000" dirty="0" smtClean="0">
                <a:solidFill>
                  <a:srgbClr val="FFFF00"/>
                </a:solidFill>
              </a:rPr>
              <a:t>OK changes: standardization of procedures</a:t>
            </a:r>
          </a:p>
          <a:p>
            <a:pPr lvl="2" algn="l">
              <a:buFont typeface="Arial"/>
              <a:buChar char="•"/>
            </a:pPr>
            <a:r>
              <a:rPr lang="en-US" sz="2000" dirty="0" smtClean="0">
                <a:solidFill>
                  <a:srgbClr val="FD5807"/>
                </a:solidFill>
              </a:rPr>
              <a:t>worst changes: education, training and feedback</a:t>
            </a:r>
          </a:p>
          <a:p>
            <a:pPr lvl="1" algn="l">
              <a:buFont typeface="Arial"/>
              <a:buChar char="•"/>
            </a:pPr>
            <a:r>
              <a:rPr lang="en-US" sz="1800" dirty="0" smtClean="0">
                <a:solidFill>
                  <a:srgbClr val="A6A6A6"/>
                </a:solidFill>
              </a:rPr>
              <a:t>Quality Improvement Project Management</a:t>
            </a:r>
            <a:endParaRPr lang="en-US" sz="1800" dirty="0">
              <a:solidFill>
                <a:srgbClr val="A6A6A6"/>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058384"/>
            <a:ext cx="8148578" cy="5424220"/>
          </a:xfrm>
        </p:spPr>
        <p:txBody>
          <a:bodyPr>
            <a:noAutofit/>
          </a:bodyPr>
          <a:lstStyle/>
          <a:p>
            <a:pPr algn="l"/>
            <a:r>
              <a:rPr lang="en-US" sz="3000" dirty="0" smtClean="0">
                <a:solidFill>
                  <a:srgbClr val="000090"/>
                </a:solidFill>
              </a:rPr>
              <a:t>Project-based improvement methods’ steps:</a:t>
            </a:r>
          </a:p>
          <a:p>
            <a:pPr lvl="1" algn="l">
              <a:buFont typeface="Arial"/>
              <a:buChar char="•"/>
            </a:pPr>
            <a:r>
              <a:rPr lang="en-US" sz="2400" dirty="0" smtClean="0">
                <a:solidFill>
                  <a:srgbClr val="A6A6A6"/>
                </a:solidFill>
              </a:rPr>
              <a:t>Identifying a Problem</a:t>
            </a:r>
          </a:p>
          <a:p>
            <a:pPr lvl="1" algn="l">
              <a:buFont typeface="Arial"/>
              <a:buChar char="•"/>
            </a:pPr>
            <a:r>
              <a:rPr lang="en-US" sz="2400" dirty="0" smtClean="0">
                <a:solidFill>
                  <a:srgbClr val="A6A6A6"/>
                </a:solidFill>
              </a:rPr>
              <a:t>Forming a Team</a:t>
            </a:r>
          </a:p>
          <a:p>
            <a:pPr lvl="1" algn="l">
              <a:buFont typeface="Arial"/>
              <a:buChar char="•"/>
            </a:pPr>
            <a:r>
              <a:rPr lang="en-US" sz="2400" dirty="0" smtClean="0">
                <a:solidFill>
                  <a:srgbClr val="A6A6A6"/>
                </a:solidFill>
              </a:rPr>
              <a:t>Assessing Current Performance</a:t>
            </a:r>
          </a:p>
          <a:p>
            <a:pPr lvl="1" algn="l">
              <a:buFont typeface="Arial"/>
              <a:buChar char="•"/>
            </a:pPr>
            <a:r>
              <a:rPr lang="en-US" sz="2400" dirty="0" smtClean="0">
                <a:solidFill>
                  <a:srgbClr val="A6A6A6"/>
                </a:solidFill>
              </a:rPr>
              <a:t>Measuring Performance</a:t>
            </a:r>
          </a:p>
          <a:p>
            <a:pPr lvl="1" algn="l">
              <a:buFont typeface="Arial"/>
              <a:buChar char="•"/>
            </a:pPr>
            <a:r>
              <a:rPr lang="en-US" sz="2400" dirty="0" smtClean="0">
                <a:solidFill>
                  <a:srgbClr val="A6A6A6"/>
                </a:solidFill>
              </a:rPr>
              <a:t>Establishing a Specific Goal</a:t>
            </a:r>
          </a:p>
          <a:p>
            <a:pPr lvl="1" algn="l">
              <a:buFont typeface="Arial"/>
              <a:buChar char="•"/>
            </a:pPr>
            <a:r>
              <a:rPr lang="en-US" sz="2400" dirty="0" smtClean="0">
                <a:solidFill>
                  <a:srgbClr val="A6A6A6"/>
                </a:solidFill>
              </a:rPr>
              <a:t>Indentifying Causes of Problems</a:t>
            </a:r>
          </a:p>
          <a:p>
            <a:pPr lvl="1" algn="l">
              <a:buFont typeface="Arial"/>
              <a:buChar char="•"/>
            </a:pPr>
            <a:r>
              <a:rPr lang="en-US" sz="2400" dirty="0" smtClean="0">
                <a:solidFill>
                  <a:srgbClr val="A6A6A6"/>
                </a:solidFill>
              </a:rPr>
              <a:t>Setting-Problem Solving Efforts’ Priorities</a:t>
            </a:r>
          </a:p>
          <a:p>
            <a:pPr lvl="1" algn="l">
              <a:buFont typeface="Arial"/>
              <a:buChar char="•"/>
            </a:pPr>
            <a:r>
              <a:rPr lang="en-US" sz="2400" dirty="0" smtClean="0">
                <a:solidFill>
                  <a:srgbClr val="A6A6A6"/>
                </a:solidFill>
              </a:rPr>
              <a:t>Developing Solutions through Iterative Testing</a:t>
            </a:r>
          </a:p>
          <a:p>
            <a:pPr lvl="1" algn="l">
              <a:buFont typeface="Arial"/>
              <a:buChar char="•"/>
            </a:pPr>
            <a:r>
              <a:rPr lang="en-US" sz="2400" dirty="0" smtClean="0">
                <a:solidFill>
                  <a:srgbClr val="A6A6A6"/>
                </a:solidFill>
              </a:rPr>
              <a:t>Sustaining the Improvement</a:t>
            </a:r>
          </a:p>
          <a:p>
            <a:pPr lvl="1" algn="l">
              <a:buFont typeface="Arial"/>
              <a:buChar char="•"/>
            </a:pPr>
            <a:r>
              <a:rPr lang="en-US" sz="2400" dirty="0" smtClean="0">
                <a:solidFill>
                  <a:srgbClr val="A6A6A6"/>
                </a:solidFill>
              </a:rPr>
              <a:t>High-Reliability Solutions</a:t>
            </a:r>
          </a:p>
          <a:p>
            <a:pPr lvl="1" algn="l">
              <a:buFont typeface="Arial"/>
              <a:buChar char="•"/>
            </a:pPr>
            <a:r>
              <a:rPr lang="en-US" sz="2400" dirty="0" smtClean="0">
                <a:solidFill>
                  <a:srgbClr val="000090"/>
                </a:solidFill>
              </a:rPr>
              <a:t>Quality Improvement Project Management</a:t>
            </a:r>
            <a:endParaRPr lang="en-US" sz="2400" dirty="0">
              <a:solidFill>
                <a:srgbClr val="00009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42695" y="0"/>
            <a:ext cx="6370783" cy="6858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774265" y="2247583"/>
            <a:ext cx="4445444" cy="2378399"/>
          </a:xfrm>
        </p:spPr>
        <p:txBody>
          <a:bodyPr>
            <a:noAutofit/>
          </a:bodyPr>
          <a:lstStyle/>
          <a:p>
            <a:pPr algn="l"/>
            <a:r>
              <a:rPr lang="en-US" sz="3000" b="1" dirty="0" smtClean="0">
                <a:solidFill>
                  <a:srgbClr val="000090"/>
                </a:solidFill>
              </a:rPr>
              <a:t>Safety:</a:t>
            </a:r>
          </a:p>
          <a:p>
            <a:pPr lvl="1" algn="l">
              <a:buFont typeface="Arial"/>
              <a:buChar char="•"/>
            </a:pPr>
            <a:r>
              <a:rPr lang="en-US" sz="3200" dirty="0" smtClean="0">
                <a:solidFill>
                  <a:srgbClr val="000090"/>
                </a:solidFill>
              </a:rPr>
              <a:t>Periprocedural Care</a:t>
            </a:r>
          </a:p>
          <a:p>
            <a:pPr lvl="1" algn="l">
              <a:buFont typeface="Arial"/>
              <a:buChar char="•"/>
            </a:pPr>
            <a:r>
              <a:rPr lang="en-US" sz="3200" dirty="0" smtClean="0">
                <a:solidFill>
                  <a:srgbClr val="000090"/>
                </a:solidFill>
              </a:rPr>
              <a:t>Hand Hygiene</a:t>
            </a:r>
          </a:p>
          <a:p>
            <a:pPr lvl="1" algn="l">
              <a:buFont typeface="Arial"/>
              <a:buChar char="•"/>
            </a:pPr>
            <a:r>
              <a:rPr lang="en-US" sz="3200" dirty="0" smtClean="0">
                <a:solidFill>
                  <a:srgbClr val="000090"/>
                </a:solidFill>
              </a:rPr>
              <a:t>Root Cause Analysis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143554"/>
          </a:xfrm>
        </p:spPr>
        <p:txBody>
          <a:bodyPr>
            <a:noAutofit/>
          </a:bodyPr>
          <a:lstStyle/>
          <a:p>
            <a:pPr lvl="1" algn="l">
              <a:buFont typeface="Arial"/>
              <a:buChar char="•"/>
            </a:pPr>
            <a:r>
              <a:rPr lang="en-US" sz="1400" b="1" dirty="0" smtClean="0">
                <a:solidFill>
                  <a:srgbClr val="000090"/>
                </a:solidFill>
              </a:rPr>
              <a:t>Periprocedural Care</a:t>
            </a:r>
          </a:p>
          <a:p>
            <a:pPr lvl="2" algn="l">
              <a:buFont typeface="Courier New"/>
              <a:buChar char="o"/>
            </a:pPr>
            <a:r>
              <a:rPr lang="en-US" sz="1400" dirty="0" smtClean="0">
                <a:solidFill>
                  <a:srgbClr val="000090"/>
                </a:solidFill>
              </a:rPr>
              <a:t>Patient Identifiers</a:t>
            </a:r>
          </a:p>
          <a:p>
            <a:pPr lvl="2" algn="l">
              <a:buFont typeface="Courier New"/>
              <a:buChar char="o"/>
            </a:pPr>
            <a:r>
              <a:rPr lang="en-US" sz="1400" dirty="0" smtClean="0">
                <a:solidFill>
                  <a:srgbClr val="000090"/>
                </a:solidFill>
              </a:rPr>
              <a:t>Patient Assessment</a:t>
            </a:r>
          </a:p>
          <a:p>
            <a:pPr lvl="2" algn="l">
              <a:buFont typeface="Courier New"/>
              <a:buChar char="o"/>
            </a:pPr>
            <a:r>
              <a:rPr lang="en-US" sz="1400" dirty="0" smtClean="0">
                <a:solidFill>
                  <a:srgbClr val="000090"/>
                </a:solidFill>
              </a:rPr>
              <a:t>Sedation</a:t>
            </a:r>
          </a:p>
          <a:p>
            <a:pPr lvl="3" algn="l">
              <a:buFont typeface="Wingdings" charset="2"/>
              <a:buChar char="§"/>
            </a:pPr>
            <a:r>
              <a:rPr lang="en-US" sz="1400" dirty="0" smtClean="0">
                <a:solidFill>
                  <a:srgbClr val="000090"/>
                </a:solidFill>
              </a:rPr>
              <a:t>Minimal Sedation / Anxiolysis</a:t>
            </a:r>
          </a:p>
          <a:p>
            <a:pPr lvl="3" algn="l">
              <a:buFont typeface="Wingdings" charset="2"/>
              <a:buChar char="§"/>
            </a:pPr>
            <a:r>
              <a:rPr lang="en-US" sz="1400" dirty="0" smtClean="0">
                <a:solidFill>
                  <a:srgbClr val="000090"/>
                </a:solidFill>
              </a:rPr>
              <a:t>Moderate Sedation / Analgesia</a:t>
            </a:r>
          </a:p>
          <a:p>
            <a:pPr lvl="3" algn="l">
              <a:buFont typeface="Wingdings" charset="2"/>
              <a:buChar char="§"/>
            </a:pPr>
            <a:r>
              <a:rPr lang="en-US" sz="1400" dirty="0" smtClean="0">
                <a:solidFill>
                  <a:srgbClr val="000090"/>
                </a:solidFill>
              </a:rPr>
              <a:t>Deep Sedation / Analgesia</a:t>
            </a:r>
          </a:p>
          <a:p>
            <a:pPr lvl="3" algn="l">
              <a:buFont typeface="Wingdings" charset="2"/>
              <a:buChar char="§"/>
            </a:pPr>
            <a:r>
              <a:rPr lang="en-US" sz="1400" dirty="0" smtClean="0">
                <a:solidFill>
                  <a:srgbClr val="000090"/>
                </a:solidFill>
              </a:rPr>
              <a:t>General Anesthesia</a:t>
            </a:r>
          </a:p>
          <a:p>
            <a:pPr lvl="3" algn="l">
              <a:buFont typeface="Wingdings" charset="2"/>
              <a:buChar char="§"/>
            </a:pPr>
            <a:r>
              <a:rPr lang="en-US" sz="1400" dirty="0" smtClean="0">
                <a:solidFill>
                  <a:srgbClr val="000090"/>
                </a:solidFill>
              </a:rPr>
              <a:t>ASA Physical Status Classification</a:t>
            </a:r>
          </a:p>
          <a:p>
            <a:pPr lvl="2" algn="l">
              <a:buFont typeface="Courier New"/>
              <a:buChar char="o"/>
            </a:pPr>
            <a:r>
              <a:rPr lang="en-US" sz="1400" dirty="0" smtClean="0">
                <a:solidFill>
                  <a:srgbClr val="000090"/>
                </a:solidFill>
              </a:rPr>
              <a:t>Informed Consent</a:t>
            </a:r>
          </a:p>
          <a:p>
            <a:pPr lvl="2" algn="l">
              <a:buFont typeface="Courier New"/>
              <a:buChar char="o"/>
            </a:pPr>
            <a:r>
              <a:rPr lang="en-US" sz="1400" dirty="0" smtClean="0">
                <a:solidFill>
                  <a:srgbClr val="000090"/>
                </a:solidFill>
              </a:rPr>
              <a:t>Minors’ Rights in Medical Decision Making</a:t>
            </a:r>
          </a:p>
          <a:p>
            <a:pPr lvl="3" algn="l">
              <a:buFont typeface="Wingdings" charset="2"/>
              <a:buChar char="§"/>
            </a:pPr>
            <a:r>
              <a:rPr lang="en-US" sz="1400" dirty="0" smtClean="0">
                <a:solidFill>
                  <a:srgbClr val="000090"/>
                </a:solidFill>
              </a:rPr>
              <a:t>Legal Determination of Maturity</a:t>
            </a:r>
          </a:p>
          <a:p>
            <a:pPr lvl="3" algn="l">
              <a:buFont typeface="Wingdings" charset="2"/>
              <a:buChar char="§"/>
            </a:pPr>
            <a:r>
              <a:rPr lang="en-US" sz="1400" dirty="0" smtClean="0">
                <a:solidFill>
                  <a:srgbClr val="000090"/>
                </a:solidFill>
              </a:rPr>
              <a:t>Evidence of Maturity</a:t>
            </a:r>
          </a:p>
          <a:p>
            <a:pPr lvl="3" algn="l">
              <a:buFont typeface="Wingdings" charset="2"/>
              <a:buChar char="§"/>
            </a:pPr>
            <a:r>
              <a:rPr lang="en-US" sz="1400" dirty="0" smtClean="0">
                <a:solidFill>
                  <a:srgbClr val="000090"/>
                </a:solidFill>
              </a:rPr>
              <a:t>Conditions Exempting Parental Consent</a:t>
            </a:r>
          </a:p>
          <a:p>
            <a:pPr lvl="2" algn="l">
              <a:buFont typeface="Courier New"/>
              <a:buChar char="o"/>
            </a:pPr>
            <a:r>
              <a:rPr lang="en-US" sz="1400" dirty="0" smtClean="0">
                <a:solidFill>
                  <a:srgbClr val="000090"/>
                </a:solidFill>
              </a:rPr>
              <a:t>Universal Protocol</a:t>
            </a:r>
          </a:p>
          <a:p>
            <a:pPr lvl="3" algn="l">
              <a:buFont typeface="Wingdings" charset="2"/>
              <a:buChar char="§"/>
            </a:pPr>
            <a:r>
              <a:rPr lang="en-US" sz="1400" dirty="0" smtClean="0">
                <a:solidFill>
                  <a:srgbClr val="000090"/>
                </a:solidFill>
              </a:rPr>
              <a:t>Preprocedure Verification</a:t>
            </a:r>
          </a:p>
          <a:p>
            <a:pPr lvl="3" algn="l">
              <a:buFont typeface="Wingdings" charset="2"/>
              <a:buChar char="§"/>
            </a:pPr>
            <a:r>
              <a:rPr lang="en-US" sz="1400" dirty="0" smtClean="0">
                <a:solidFill>
                  <a:srgbClr val="000090"/>
                </a:solidFill>
              </a:rPr>
              <a:t>Marking of the Procedure Site</a:t>
            </a:r>
          </a:p>
          <a:p>
            <a:pPr lvl="3" algn="l">
              <a:buFont typeface="Wingdings" charset="2"/>
              <a:buChar char="§"/>
            </a:pPr>
            <a:r>
              <a:rPr lang="en-US" sz="1400" dirty="0" smtClean="0">
                <a:solidFill>
                  <a:srgbClr val="000090"/>
                </a:solidFill>
              </a:rPr>
              <a:t>Preprocedure </a:t>
            </a:r>
            <a:r>
              <a:rPr lang="en-US" sz="1400" i="1" dirty="0" smtClean="0">
                <a:solidFill>
                  <a:srgbClr val="000090"/>
                </a:solidFill>
              </a:rPr>
              <a:t>Time-Out</a:t>
            </a:r>
          </a:p>
          <a:p>
            <a:pPr lvl="1" algn="l">
              <a:buFont typeface="Arial"/>
              <a:buChar char="•"/>
            </a:pPr>
            <a:r>
              <a:rPr lang="en-US" sz="1400" b="1" dirty="0" smtClean="0">
                <a:solidFill>
                  <a:srgbClr val="000090"/>
                </a:solidFill>
              </a:rPr>
              <a:t>Hand Hygiene</a:t>
            </a:r>
          </a:p>
          <a:p>
            <a:pPr lvl="1" algn="l">
              <a:buFont typeface="Arial"/>
              <a:buChar char="•"/>
            </a:pPr>
            <a:r>
              <a:rPr lang="en-US" sz="1400" b="1" dirty="0" smtClean="0">
                <a:solidFill>
                  <a:srgbClr val="000090"/>
                </a:solidFill>
              </a:rPr>
              <a:t>Root Cause Analysis</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rgbClr val="000090"/>
                </a:solidFill>
              </a:rPr>
              <a:t>Patient Identifiers</a:t>
            </a:r>
          </a:p>
          <a:p>
            <a:pPr lvl="2" algn="l">
              <a:buFont typeface="Courier New"/>
              <a:buChar char="o"/>
            </a:pPr>
            <a:r>
              <a:rPr lang="en-US" sz="1800" dirty="0" smtClean="0">
                <a:solidFill>
                  <a:schemeClr val="bg1">
                    <a:lumMod val="75000"/>
                  </a:schemeClr>
                </a:solidFill>
              </a:rPr>
              <a:t>Patient Assessment</a:t>
            </a:r>
          </a:p>
          <a:p>
            <a:pPr lvl="2" algn="l">
              <a:buFont typeface="Courier New"/>
              <a:buChar char="o"/>
            </a:pPr>
            <a:r>
              <a:rPr lang="en-US" sz="1800" dirty="0" smtClean="0">
                <a:solidFill>
                  <a:schemeClr val="bg1">
                    <a:lumMod val="75000"/>
                  </a:schemeClr>
                </a:solidFill>
              </a:rPr>
              <a:t>Sedation</a:t>
            </a:r>
          </a:p>
          <a:p>
            <a:pPr lvl="3" algn="l">
              <a:buFont typeface="Wingdings" charset="2"/>
              <a:buChar char="§"/>
            </a:pPr>
            <a:r>
              <a:rPr lang="en-US" sz="1400" dirty="0" smtClean="0">
                <a:solidFill>
                  <a:schemeClr val="bg1">
                    <a:lumMod val="75000"/>
                  </a:schemeClr>
                </a:solidFill>
              </a:rPr>
              <a:t>Minimal Sedation / Anxiolysis</a:t>
            </a:r>
          </a:p>
          <a:p>
            <a:pPr lvl="3" algn="l">
              <a:buFont typeface="Wingdings" charset="2"/>
              <a:buChar char="§"/>
            </a:pPr>
            <a:r>
              <a:rPr lang="en-US" sz="1400" dirty="0" smtClean="0">
                <a:solidFill>
                  <a:schemeClr val="bg1">
                    <a:lumMod val="75000"/>
                  </a:schemeClr>
                </a:solidFill>
              </a:rPr>
              <a:t>Moderate Sedation / Analgesia</a:t>
            </a:r>
          </a:p>
          <a:p>
            <a:pPr lvl="3" algn="l">
              <a:buFont typeface="Wingdings" charset="2"/>
              <a:buChar char="§"/>
            </a:pPr>
            <a:r>
              <a:rPr lang="en-US" sz="1400" dirty="0" smtClean="0">
                <a:solidFill>
                  <a:schemeClr val="bg1">
                    <a:lumMod val="75000"/>
                  </a:schemeClr>
                </a:solidFill>
              </a:rPr>
              <a:t>Deep Sedation / Analgesia</a:t>
            </a:r>
          </a:p>
          <a:p>
            <a:pPr lvl="3" algn="l">
              <a:buFont typeface="Wingdings" charset="2"/>
              <a:buChar char="§"/>
            </a:pPr>
            <a:r>
              <a:rPr lang="en-US" sz="1400" dirty="0" smtClean="0">
                <a:solidFill>
                  <a:schemeClr val="bg1">
                    <a:lumMod val="75000"/>
                  </a:schemeClr>
                </a:solidFill>
              </a:rPr>
              <a:t>General Anesthesia</a:t>
            </a:r>
          </a:p>
          <a:p>
            <a:pPr lvl="3" algn="l">
              <a:buFont typeface="Wingdings" charset="2"/>
              <a:buChar char="§"/>
            </a:pPr>
            <a:r>
              <a:rPr lang="en-US" sz="1400" dirty="0" smtClean="0">
                <a:solidFill>
                  <a:schemeClr val="bg1">
                    <a:lumMod val="75000"/>
                  </a:schemeClr>
                </a:solidFill>
              </a:rPr>
              <a:t>ASA Physical Status Classification</a:t>
            </a:r>
          </a:p>
          <a:p>
            <a:pPr lvl="2" algn="l">
              <a:buFont typeface="Courier New"/>
              <a:buChar char="o"/>
            </a:pPr>
            <a:r>
              <a:rPr lang="en-US" sz="1800" dirty="0" smtClean="0">
                <a:solidFill>
                  <a:schemeClr val="bg1">
                    <a:lumMod val="75000"/>
                  </a:schemeClr>
                </a:solidFill>
              </a:rPr>
              <a:t>Informed Consent</a:t>
            </a:r>
          </a:p>
          <a:p>
            <a:pPr lvl="2" algn="l">
              <a:buFont typeface="Courier New"/>
              <a:buChar char="o"/>
            </a:pPr>
            <a:r>
              <a:rPr lang="en-US" sz="1800" dirty="0" smtClean="0">
                <a:solidFill>
                  <a:schemeClr val="bg1">
                    <a:lumMod val="75000"/>
                  </a:schemeClr>
                </a:solidFill>
              </a:rPr>
              <a:t>Minors’ Rights in Medical Decision Making</a:t>
            </a:r>
          </a:p>
          <a:p>
            <a:pPr lvl="3" algn="l">
              <a:buFont typeface="Wingdings" charset="2"/>
              <a:buChar char="§"/>
            </a:pPr>
            <a:r>
              <a:rPr lang="en-US" sz="1400" dirty="0" smtClean="0">
                <a:solidFill>
                  <a:schemeClr val="bg1">
                    <a:lumMod val="75000"/>
                  </a:schemeClr>
                </a:solidFill>
              </a:rPr>
              <a:t>Legal Determination of Maturity</a:t>
            </a:r>
          </a:p>
          <a:p>
            <a:pPr lvl="3" algn="l">
              <a:buFont typeface="Wingdings" charset="2"/>
              <a:buChar char="§"/>
            </a:pPr>
            <a:r>
              <a:rPr lang="en-US" sz="1400" dirty="0" smtClean="0">
                <a:solidFill>
                  <a:schemeClr val="bg1">
                    <a:lumMod val="75000"/>
                  </a:schemeClr>
                </a:solidFill>
              </a:rPr>
              <a:t>Evidence of Maturity</a:t>
            </a:r>
          </a:p>
          <a:p>
            <a:pPr lvl="3" algn="l">
              <a:buFont typeface="Wingdings" charset="2"/>
              <a:buChar char="§"/>
            </a:pPr>
            <a:r>
              <a:rPr lang="en-US" sz="1400" dirty="0" smtClean="0">
                <a:solidFill>
                  <a:schemeClr val="bg1">
                    <a:lumMod val="75000"/>
                  </a:schemeClr>
                </a:solidFill>
              </a:rPr>
              <a:t>Conditions Exempting Parental Consent</a:t>
            </a:r>
          </a:p>
          <a:p>
            <a:pPr lvl="2" algn="l">
              <a:buFont typeface="Courier New"/>
              <a:buChar char="o"/>
            </a:pPr>
            <a:r>
              <a:rPr lang="en-US" sz="1800" dirty="0" smtClean="0">
                <a:solidFill>
                  <a:schemeClr val="bg1">
                    <a:lumMod val="75000"/>
                  </a:schemeClr>
                </a:solidFill>
              </a:rPr>
              <a:t>Universal Protocol</a:t>
            </a:r>
          </a:p>
          <a:p>
            <a:pPr lvl="3" algn="l">
              <a:buFont typeface="Wingdings" charset="2"/>
              <a:buChar char="§"/>
            </a:pPr>
            <a:r>
              <a:rPr lang="en-US" sz="1400" dirty="0" smtClean="0">
                <a:solidFill>
                  <a:schemeClr val="bg1">
                    <a:lumMod val="75000"/>
                  </a:schemeClr>
                </a:solidFill>
              </a:rPr>
              <a:t>Preprocedure Verification</a:t>
            </a:r>
          </a:p>
          <a:p>
            <a:pPr lvl="3" algn="l">
              <a:buFont typeface="Wingdings" charset="2"/>
              <a:buChar char="§"/>
            </a:pPr>
            <a:r>
              <a:rPr lang="en-US" sz="1400" dirty="0" smtClean="0">
                <a:solidFill>
                  <a:schemeClr val="bg1">
                    <a:lumMod val="75000"/>
                  </a:schemeClr>
                </a:solidFill>
              </a:rPr>
              <a:t>Marking of the Procedure Site</a:t>
            </a:r>
          </a:p>
          <a:p>
            <a:pPr lvl="3" algn="l">
              <a:buFont typeface="Wingdings" charset="2"/>
              <a:buChar char="§"/>
            </a:pPr>
            <a:r>
              <a:rPr lang="en-US" sz="1400" dirty="0" smtClean="0">
                <a:solidFill>
                  <a:schemeClr val="bg1">
                    <a:lumMod val="75000"/>
                  </a:schemeClr>
                </a:solidFill>
              </a:rPr>
              <a:t>Preprocedure </a:t>
            </a:r>
            <a:r>
              <a:rPr lang="en-US" sz="1400" i="1" dirty="0" smtClean="0">
                <a:solidFill>
                  <a:schemeClr val="bg1">
                    <a:lumMod val="75000"/>
                  </a:schemeClr>
                </a:solidFill>
              </a:rPr>
              <a:t>Time-Out</a:t>
            </a: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chemeClr val="bg1">
                    <a:lumMod val="75000"/>
                  </a:schemeClr>
                </a:solidFill>
              </a:rPr>
              <a:t>Patient Identifiers</a:t>
            </a:r>
          </a:p>
          <a:p>
            <a:pPr lvl="2" algn="l">
              <a:buFont typeface="Courier New"/>
              <a:buChar char="o"/>
            </a:pPr>
            <a:r>
              <a:rPr lang="en-US" sz="1800" dirty="0" smtClean="0">
                <a:solidFill>
                  <a:srgbClr val="000090"/>
                </a:solidFill>
              </a:rPr>
              <a:t>Patient Assessment</a:t>
            </a:r>
          </a:p>
          <a:p>
            <a:pPr lvl="2" algn="l">
              <a:buFont typeface="Courier New"/>
              <a:buChar char="o"/>
            </a:pPr>
            <a:r>
              <a:rPr lang="en-US" sz="1800" dirty="0" smtClean="0">
                <a:solidFill>
                  <a:schemeClr val="bg1">
                    <a:lumMod val="75000"/>
                  </a:schemeClr>
                </a:solidFill>
              </a:rPr>
              <a:t>Sedation</a:t>
            </a:r>
          </a:p>
          <a:p>
            <a:pPr lvl="3" algn="l">
              <a:buFont typeface="Wingdings" charset="2"/>
              <a:buChar char="§"/>
            </a:pPr>
            <a:r>
              <a:rPr lang="en-US" sz="1400" dirty="0" smtClean="0">
                <a:solidFill>
                  <a:schemeClr val="bg1">
                    <a:lumMod val="75000"/>
                  </a:schemeClr>
                </a:solidFill>
              </a:rPr>
              <a:t>Minimal Sedation / Anxiolysis</a:t>
            </a:r>
          </a:p>
          <a:p>
            <a:pPr lvl="3" algn="l">
              <a:buFont typeface="Wingdings" charset="2"/>
              <a:buChar char="§"/>
            </a:pPr>
            <a:r>
              <a:rPr lang="en-US" sz="1400" dirty="0" smtClean="0">
                <a:solidFill>
                  <a:schemeClr val="bg1">
                    <a:lumMod val="75000"/>
                  </a:schemeClr>
                </a:solidFill>
              </a:rPr>
              <a:t>Moderate Sedation / Analgesia</a:t>
            </a:r>
          </a:p>
          <a:p>
            <a:pPr lvl="3" algn="l">
              <a:buFont typeface="Wingdings" charset="2"/>
              <a:buChar char="§"/>
            </a:pPr>
            <a:r>
              <a:rPr lang="en-US" sz="1400" dirty="0" smtClean="0">
                <a:solidFill>
                  <a:schemeClr val="bg1">
                    <a:lumMod val="75000"/>
                  </a:schemeClr>
                </a:solidFill>
              </a:rPr>
              <a:t>Deep Sedation / Analgesia</a:t>
            </a:r>
          </a:p>
          <a:p>
            <a:pPr lvl="3" algn="l">
              <a:buFont typeface="Wingdings" charset="2"/>
              <a:buChar char="§"/>
            </a:pPr>
            <a:r>
              <a:rPr lang="en-US" sz="1400" dirty="0" smtClean="0">
                <a:solidFill>
                  <a:schemeClr val="bg1">
                    <a:lumMod val="75000"/>
                  </a:schemeClr>
                </a:solidFill>
              </a:rPr>
              <a:t>General Anesthesia</a:t>
            </a:r>
          </a:p>
          <a:p>
            <a:pPr lvl="3" algn="l">
              <a:buFont typeface="Wingdings" charset="2"/>
              <a:buChar char="§"/>
            </a:pPr>
            <a:r>
              <a:rPr lang="en-US" sz="1400" dirty="0" smtClean="0">
                <a:solidFill>
                  <a:schemeClr val="bg1">
                    <a:lumMod val="75000"/>
                  </a:schemeClr>
                </a:solidFill>
              </a:rPr>
              <a:t>ASA Physical Status Classification</a:t>
            </a:r>
          </a:p>
          <a:p>
            <a:pPr lvl="2" algn="l">
              <a:buFont typeface="Courier New"/>
              <a:buChar char="o"/>
            </a:pPr>
            <a:r>
              <a:rPr lang="en-US" sz="1800" dirty="0" smtClean="0">
                <a:solidFill>
                  <a:schemeClr val="bg1">
                    <a:lumMod val="75000"/>
                  </a:schemeClr>
                </a:solidFill>
              </a:rPr>
              <a:t>Informed Consent</a:t>
            </a:r>
          </a:p>
          <a:p>
            <a:pPr lvl="2" algn="l">
              <a:buFont typeface="Courier New"/>
              <a:buChar char="o"/>
            </a:pPr>
            <a:r>
              <a:rPr lang="en-US" sz="1800" dirty="0" smtClean="0">
                <a:solidFill>
                  <a:schemeClr val="bg1">
                    <a:lumMod val="75000"/>
                  </a:schemeClr>
                </a:solidFill>
              </a:rPr>
              <a:t>Minors’ Rights in Medical Decision Making</a:t>
            </a:r>
          </a:p>
          <a:p>
            <a:pPr lvl="3" algn="l">
              <a:buFont typeface="Wingdings" charset="2"/>
              <a:buChar char="§"/>
            </a:pPr>
            <a:r>
              <a:rPr lang="en-US" sz="1400" dirty="0" smtClean="0">
                <a:solidFill>
                  <a:schemeClr val="bg1">
                    <a:lumMod val="75000"/>
                  </a:schemeClr>
                </a:solidFill>
              </a:rPr>
              <a:t>Legal Determination of Maturity</a:t>
            </a:r>
          </a:p>
          <a:p>
            <a:pPr lvl="3" algn="l">
              <a:buFont typeface="Wingdings" charset="2"/>
              <a:buChar char="§"/>
            </a:pPr>
            <a:r>
              <a:rPr lang="en-US" sz="1400" dirty="0" smtClean="0">
                <a:solidFill>
                  <a:schemeClr val="bg1">
                    <a:lumMod val="75000"/>
                  </a:schemeClr>
                </a:solidFill>
              </a:rPr>
              <a:t>Evidence of Maturity</a:t>
            </a:r>
          </a:p>
          <a:p>
            <a:pPr lvl="3" algn="l">
              <a:buFont typeface="Wingdings" charset="2"/>
              <a:buChar char="§"/>
            </a:pPr>
            <a:r>
              <a:rPr lang="en-US" sz="1400" dirty="0" smtClean="0">
                <a:solidFill>
                  <a:schemeClr val="bg1">
                    <a:lumMod val="75000"/>
                  </a:schemeClr>
                </a:solidFill>
              </a:rPr>
              <a:t>Conditions Exempting Parental Consent</a:t>
            </a:r>
          </a:p>
          <a:p>
            <a:pPr lvl="2" algn="l">
              <a:buFont typeface="Courier New"/>
              <a:buChar char="o"/>
            </a:pPr>
            <a:r>
              <a:rPr lang="en-US" sz="1800" dirty="0" smtClean="0">
                <a:solidFill>
                  <a:schemeClr val="bg1">
                    <a:lumMod val="75000"/>
                  </a:schemeClr>
                </a:solidFill>
              </a:rPr>
              <a:t>Universal Protocol</a:t>
            </a:r>
          </a:p>
          <a:p>
            <a:pPr lvl="3" algn="l">
              <a:buFont typeface="Wingdings" charset="2"/>
              <a:buChar char="§"/>
            </a:pPr>
            <a:r>
              <a:rPr lang="en-US" sz="1400" dirty="0" smtClean="0">
                <a:solidFill>
                  <a:schemeClr val="bg1">
                    <a:lumMod val="75000"/>
                  </a:schemeClr>
                </a:solidFill>
              </a:rPr>
              <a:t>Preprocedure Verification</a:t>
            </a:r>
          </a:p>
          <a:p>
            <a:pPr lvl="3" algn="l">
              <a:buFont typeface="Wingdings" charset="2"/>
              <a:buChar char="§"/>
            </a:pPr>
            <a:r>
              <a:rPr lang="en-US" sz="1400" dirty="0" smtClean="0">
                <a:solidFill>
                  <a:schemeClr val="bg1">
                    <a:lumMod val="75000"/>
                  </a:schemeClr>
                </a:solidFill>
              </a:rPr>
              <a:t>Marking of the Procedure Site</a:t>
            </a:r>
          </a:p>
          <a:p>
            <a:pPr lvl="3" algn="l">
              <a:buFont typeface="Wingdings" charset="2"/>
              <a:buChar char="§"/>
            </a:pPr>
            <a:r>
              <a:rPr lang="en-US" sz="1400" dirty="0" smtClean="0">
                <a:solidFill>
                  <a:schemeClr val="bg1">
                    <a:lumMod val="75000"/>
                  </a:schemeClr>
                </a:solidFill>
              </a:rPr>
              <a:t>Preprocedure </a:t>
            </a:r>
            <a:r>
              <a:rPr lang="en-US" sz="1400" i="1" dirty="0" smtClean="0">
                <a:solidFill>
                  <a:schemeClr val="bg1">
                    <a:lumMod val="75000"/>
                  </a:schemeClr>
                </a:solidFill>
              </a:rPr>
              <a:t>Time-Out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248795" y="2870868"/>
            <a:ext cx="4590189" cy="998115"/>
          </a:xfrm>
        </p:spPr>
        <p:txBody>
          <a:bodyPr>
            <a:noAutofit/>
          </a:bodyPr>
          <a:lstStyle/>
          <a:p>
            <a:pPr algn="l"/>
            <a:r>
              <a:rPr lang="en-US" sz="3000" dirty="0" smtClean="0">
                <a:solidFill>
                  <a:srgbClr val="000090"/>
                </a:solidFill>
              </a:rPr>
              <a:t>Daily Management Systems</a:t>
            </a:r>
            <a:endParaRPr lang="en-US" sz="3000" dirty="0">
              <a:solidFill>
                <a:srgbClr val="00009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chemeClr val="bg1">
                    <a:lumMod val="75000"/>
                  </a:schemeClr>
                </a:solidFill>
              </a:rPr>
              <a:t>Patient Identifiers</a:t>
            </a:r>
          </a:p>
          <a:p>
            <a:pPr lvl="2" algn="l">
              <a:buFont typeface="Courier New"/>
              <a:buChar char="o"/>
            </a:pPr>
            <a:r>
              <a:rPr lang="en-US" sz="1800" dirty="0" smtClean="0">
                <a:solidFill>
                  <a:schemeClr val="bg1">
                    <a:lumMod val="75000"/>
                  </a:schemeClr>
                </a:solidFill>
              </a:rPr>
              <a:t>Patient Assessment</a:t>
            </a:r>
          </a:p>
          <a:p>
            <a:pPr lvl="2" algn="l">
              <a:buFont typeface="Courier New"/>
              <a:buChar char="o"/>
            </a:pPr>
            <a:r>
              <a:rPr lang="en-US" sz="1800" dirty="0" smtClean="0">
                <a:solidFill>
                  <a:srgbClr val="000090"/>
                </a:solidFill>
              </a:rPr>
              <a:t>Sedation</a:t>
            </a:r>
          </a:p>
          <a:p>
            <a:pPr lvl="3" algn="l">
              <a:buFont typeface="Wingdings" charset="2"/>
              <a:buChar char="§"/>
            </a:pPr>
            <a:r>
              <a:rPr lang="en-US" sz="1400" dirty="0" smtClean="0">
                <a:solidFill>
                  <a:srgbClr val="000090"/>
                </a:solidFill>
              </a:rPr>
              <a:t>Minimal Sedation / Anxiolysis</a:t>
            </a:r>
          </a:p>
          <a:p>
            <a:pPr lvl="3" algn="l">
              <a:buFont typeface="Wingdings" charset="2"/>
              <a:buChar char="§"/>
            </a:pPr>
            <a:r>
              <a:rPr lang="en-US" sz="1400" dirty="0" smtClean="0">
                <a:solidFill>
                  <a:srgbClr val="000090"/>
                </a:solidFill>
              </a:rPr>
              <a:t>Moderate Sedation / Analgesia</a:t>
            </a:r>
          </a:p>
          <a:p>
            <a:pPr lvl="3" algn="l">
              <a:buFont typeface="Wingdings" charset="2"/>
              <a:buChar char="§"/>
            </a:pPr>
            <a:r>
              <a:rPr lang="en-US" sz="1400" dirty="0" smtClean="0">
                <a:solidFill>
                  <a:srgbClr val="000090"/>
                </a:solidFill>
              </a:rPr>
              <a:t>Deep Sedation / Analgesia</a:t>
            </a:r>
          </a:p>
          <a:p>
            <a:pPr lvl="3" algn="l">
              <a:buFont typeface="Wingdings" charset="2"/>
              <a:buChar char="§"/>
            </a:pPr>
            <a:r>
              <a:rPr lang="en-US" sz="1400" dirty="0" smtClean="0">
                <a:solidFill>
                  <a:srgbClr val="000090"/>
                </a:solidFill>
              </a:rPr>
              <a:t>General Anesthesia</a:t>
            </a:r>
          </a:p>
          <a:p>
            <a:pPr lvl="3" algn="l">
              <a:buFont typeface="Wingdings" charset="2"/>
              <a:buChar char="§"/>
            </a:pPr>
            <a:r>
              <a:rPr lang="en-US" sz="1400" dirty="0" smtClean="0">
                <a:solidFill>
                  <a:srgbClr val="000090"/>
                </a:solidFill>
              </a:rPr>
              <a:t>ASA Physical Status Classification</a:t>
            </a:r>
          </a:p>
          <a:p>
            <a:pPr lvl="2" algn="l">
              <a:buFont typeface="Courier New"/>
              <a:buChar char="o"/>
            </a:pPr>
            <a:r>
              <a:rPr lang="en-US" sz="1800" dirty="0" smtClean="0">
                <a:solidFill>
                  <a:schemeClr val="bg1">
                    <a:lumMod val="75000"/>
                  </a:schemeClr>
                </a:solidFill>
              </a:rPr>
              <a:t>Informed Consent</a:t>
            </a:r>
          </a:p>
          <a:p>
            <a:pPr lvl="2" algn="l">
              <a:buFont typeface="Courier New"/>
              <a:buChar char="o"/>
            </a:pPr>
            <a:r>
              <a:rPr lang="en-US" sz="1800" dirty="0" smtClean="0">
                <a:solidFill>
                  <a:schemeClr val="bg1">
                    <a:lumMod val="75000"/>
                  </a:schemeClr>
                </a:solidFill>
              </a:rPr>
              <a:t>Minors’ Rights in Medical Decision Making</a:t>
            </a:r>
          </a:p>
          <a:p>
            <a:pPr lvl="3" algn="l">
              <a:buFont typeface="Wingdings" charset="2"/>
              <a:buChar char="§"/>
            </a:pPr>
            <a:r>
              <a:rPr lang="en-US" sz="1400" dirty="0" smtClean="0">
                <a:solidFill>
                  <a:schemeClr val="bg1">
                    <a:lumMod val="75000"/>
                  </a:schemeClr>
                </a:solidFill>
              </a:rPr>
              <a:t>Legal Determination of Maturity</a:t>
            </a:r>
          </a:p>
          <a:p>
            <a:pPr lvl="3" algn="l">
              <a:buFont typeface="Wingdings" charset="2"/>
              <a:buChar char="§"/>
            </a:pPr>
            <a:r>
              <a:rPr lang="en-US" sz="1400" dirty="0" smtClean="0">
                <a:solidFill>
                  <a:schemeClr val="bg1">
                    <a:lumMod val="75000"/>
                  </a:schemeClr>
                </a:solidFill>
              </a:rPr>
              <a:t>Evidence of Maturity</a:t>
            </a:r>
          </a:p>
          <a:p>
            <a:pPr lvl="3" algn="l">
              <a:buFont typeface="Wingdings" charset="2"/>
              <a:buChar char="§"/>
            </a:pPr>
            <a:r>
              <a:rPr lang="en-US" sz="1400" dirty="0" smtClean="0">
                <a:solidFill>
                  <a:schemeClr val="bg1">
                    <a:lumMod val="75000"/>
                  </a:schemeClr>
                </a:solidFill>
              </a:rPr>
              <a:t>Conditions Exempting Parental Consent</a:t>
            </a:r>
          </a:p>
          <a:p>
            <a:pPr lvl="2" algn="l">
              <a:buFont typeface="Courier New"/>
              <a:buChar char="o"/>
            </a:pPr>
            <a:r>
              <a:rPr lang="en-US" sz="1800" dirty="0" smtClean="0">
                <a:solidFill>
                  <a:schemeClr val="bg1">
                    <a:lumMod val="75000"/>
                  </a:schemeClr>
                </a:solidFill>
              </a:rPr>
              <a:t>Universal Protocol</a:t>
            </a:r>
          </a:p>
          <a:p>
            <a:pPr lvl="3" algn="l">
              <a:buFont typeface="Wingdings" charset="2"/>
              <a:buChar char="§"/>
            </a:pPr>
            <a:r>
              <a:rPr lang="en-US" sz="1400" dirty="0" smtClean="0">
                <a:solidFill>
                  <a:schemeClr val="bg1">
                    <a:lumMod val="75000"/>
                  </a:schemeClr>
                </a:solidFill>
              </a:rPr>
              <a:t>Preprocedure Verification</a:t>
            </a:r>
          </a:p>
          <a:p>
            <a:pPr lvl="3" algn="l">
              <a:buFont typeface="Wingdings" charset="2"/>
              <a:buChar char="§"/>
            </a:pPr>
            <a:r>
              <a:rPr lang="en-US" sz="1400" dirty="0" smtClean="0">
                <a:solidFill>
                  <a:schemeClr val="bg1">
                    <a:lumMod val="75000"/>
                  </a:schemeClr>
                </a:solidFill>
              </a:rPr>
              <a:t>Marking of the Procedure Site</a:t>
            </a:r>
          </a:p>
          <a:p>
            <a:pPr lvl="3" algn="l">
              <a:buFont typeface="Wingdings" charset="2"/>
              <a:buChar char="§"/>
            </a:pPr>
            <a:r>
              <a:rPr lang="en-US" sz="1400" dirty="0" smtClean="0">
                <a:solidFill>
                  <a:schemeClr val="bg1">
                    <a:lumMod val="75000"/>
                  </a:schemeClr>
                </a:solidFill>
              </a:rPr>
              <a:t>Preprocedure </a:t>
            </a:r>
            <a:r>
              <a:rPr lang="en-US" sz="1400" i="1" dirty="0" smtClean="0">
                <a:solidFill>
                  <a:schemeClr val="bg1">
                    <a:lumMod val="75000"/>
                  </a:schemeClr>
                </a:solidFill>
              </a:rPr>
              <a:t>Time-Out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chemeClr val="bg1">
                    <a:lumMod val="75000"/>
                  </a:schemeClr>
                </a:solidFill>
              </a:rPr>
              <a:t>Patient Identifiers</a:t>
            </a:r>
          </a:p>
          <a:p>
            <a:pPr lvl="2" algn="l">
              <a:buFont typeface="Courier New"/>
              <a:buChar char="o"/>
            </a:pPr>
            <a:r>
              <a:rPr lang="en-US" sz="1800" dirty="0" smtClean="0">
                <a:solidFill>
                  <a:schemeClr val="bg1">
                    <a:lumMod val="75000"/>
                  </a:schemeClr>
                </a:solidFill>
              </a:rPr>
              <a:t>Patient Assessment</a:t>
            </a:r>
          </a:p>
          <a:p>
            <a:pPr lvl="2" algn="l">
              <a:buFont typeface="Courier New"/>
              <a:buChar char="o"/>
            </a:pPr>
            <a:r>
              <a:rPr lang="en-US" sz="1800" dirty="0" smtClean="0">
                <a:solidFill>
                  <a:schemeClr val="bg1">
                    <a:lumMod val="75000"/>
                  </a:schemeClr>
                </a:solidFill>
              </a:rPr>
              <a:t>Sedation</a:t>
            </a:r>
          </a:p>
          <a:p>
            <a:pPr lvl="3" algn="l">
              <a:buFont typeface="Wingdings" charset="2"/>
              <a:buChar char="§"/>
            </a:pPr>
            <a:r>
              <a:rPr lang="en-US" sz="1400" dirty="0" smtClean="0">
                <a:solidFill>
                  <a:schemeClr val="bg1">
                    <a:lumMod val="75000"/>
                  </a:schemeClr>
                </a:solidFill>
              </a:rPr>
              <a:t>Minimal Sedation / Anxiolysis</a:t>
            </a:r>
          </a:p>
          <a:p>
            <a:pPr lvl="3" algn="l">
              <a:buFont typeface="Wingdings" charset="2"/>
              <a:buChar char="§"/>
            </a:pPr>
            <a:r>
              <a:rPr lang="en-US" sz="1400" dirty="0" smtClean="0">
                <a:solidFill>
                  <a:schemeClr val="bg1">
                    <a:lumMod val="75000"/>
                  </a:schemeClr>
                </a:solidFill>
              </a:rPr>
              <a:t>Moderate Sedation / Analgesia</a:t>
            </a:r>
          </a:p>
          <a:p>
            <a:pPr lvl="3" algn="l">
              <a:buFont typeface="Wingdings" charset="2"/>
              <a:buChar char="§"/>
            </a:pPr>
            <a:r>
              <a:rPr lang="en-US" sz="1400" dirty="0" smtClean="0">
                <a:solidFill>
                  <a:schemeClr val="bg1">
                    <a:lumMod val="75000"/>
                  </a:schemeClr>
                </a:solidFill>
              </a:rPr>
              <a:t>Deep Sedation / Analgesia</a:t>
            </a:r>
          </a:p>
          <a:p>
            <a:pPr lvl="3" algn="l">
              <a:buFont typeface="Wingdings" charset="2"/>
              <a:buChar char="§"/>
            </a:pPr>
            <a:r>
              <a:rPr lang="en-US" sz="1400" dirty="0" smtClean="0">
                <a:solidFill>
                  <a:schemeClr val="bg1">
                    <a:lumMod val="75000"/>
                  </a:schemeClr>
                </a:solidFill>
              </a:rPr>
              <a:t>General Anesthesia</a:t>
            </a:r>
          </a:p>
          <a:p>
            <a:pPr lvl="3" algn="l">
              <a:buFont typeface="Wingdings" charset="2"/>
              <a:buChar char="§"/>
            </a:pPr>
            <a:r>
              <a:rPr lang="en-US" sz="1400" dirty="0" smtClean="0">
                <a:solidFill>
                  <a:schemeClr val="bg1">
                    <a:lumMod val="75000"/>
                  </a:schemeClr>
                </a:solidFill>
              </a:rPr>
              <a:t>ASA Physical Status Classification</a:t>
            </a:r>
          </a:p>
          <a:p>
            <a:pPr lvl="2" algn="l">
              <a:buFont typeface="Courier New"/>
              <a:buChar char="o"/>
            </a:pPr>
            <a:r>
              <a:rPr lang="en-US" sz="1800" dirty="0" smtClean="0">
                <a:solidFill>
                  <a:srgbClr val="000090"/>
                </a:solidFill>
              </a:rPr>
              <a:t>Informed Consent</a:t>
            </a:r>
          </a:p>
          <a:p>
            <a:pPr lvl="2" algn="l">
              <a:buFont typeface="Courier New"/>
              <a:buChar char="o"/>
            </a:pPr>
            <a:r>
              <a:rPr lang="en-US" sz="1800" dirty="0" smtClean="0">
                <a:solidFill>
                  <a:schemeClr val="bg1">
                    <a:lumMod val="75000"/>
                  </a:schemeClr>
                </a:solidFill>
              </a:rPr>
              <a:t>Minors’ Rights in Medical Decision Making</a:t>
            </a:r>
          </a:p>
          <a:p>
            <a:pPr lvl="3" algn="l">
              <a:buFont typeface="Wingdings" charset="2"/>
              <a:buChar char="§"/>
            </a:pPr>
            <a:r>
              <a:rPr lang="en-US" sz="1400" dirty="0" smtClean="0">
                <a:solidFill>
                  <a:schemeClr val="bg1">
                    <a:lumMod val="75000"/>
                  </a:schemeClr>
                </a:solidFill>
              </a:rPr>
              <a:t>Legal Determination of Maturity</a:t>
            </a:r>
          </a:p>
          <a:p>
            <a:pPr lvl="3" algn="l">
              <a:buFont typeface="Wingdings" charset="2"/>
              <a:buChar char="§"/>
            </a:pPr>
            <a:r>
              <a:rPr lang="en-US" sz="1400" dirty="0" smtClean="0">
                <a:solidFill>
                  <a:schemeClr val="bg1">
                    <a:lumMod val="75000"/>
                  </a:schemeClr>
                </a:solidFill>
              </a:rPr>
              <a:t>Evidence of Maturity</a:t>
            </a:r>
          </a:p>
          <a:p>
            <a:pPr lvl="3" algn="l">
              <a:buFont typeface="Wingdings" charset="2"/>
              <a:buChar char="§"/>
            </a:pPr>
            <a:r>
              <a:rPr lang="en-US" sz="1400" dirty="0" smtClean="0">
                <a:solidFill>
                  <a:schemeClr val="bg1">
                    <a:lumMod val="75000"/>
                  </a:schemeClr>
                </a:solidFill>
              </a:rPr>
              <a:t>Conditions Exempting Parental Consent</a:t>
            </a:r>
          </a:p>
          <a:p>
            <a:pPr lvl="2" algn="l">
              <a:buFont typeface="Courier New"/>
              <a:buChar char="o"/>
            </a:pPr>
            <a:r>
              <a:rPr lang="en-US" sz="1800" dirty="0" smtClean="0">
                <a:solidFill>
                  <a:schemeClr val="bg1">
                    <a:lumMod val="75000"/>
                  </a:schemeClr>
                </a:solidFill>
              </a:rPr>
              <a:t>Universal Protocol</a:t>
            </a:r>
          </a:p>
          <a:p>
            <a:pPr lvl="3" algn="l">
              <a:buFont typeface="Wingdings" charset="2"/>
              <a:buChar char="§"/>
            </a:pPr>
            <a:r>
              <a:rPr lang="en-US" sz="1400" dirty="0" smtClean="0">
                <a:solidFill>
                  <a:schemeClr val="bg1">
                    <a:lumMod val="75000"/>
                  </a:schemeClr>
                </a:solidFill>
              </a:rPr>
              <a:t>Preprocedure Verification</a:t>
            </a:r>
          </a:p>
          <a:p>
            <a:pPr lvl="3" algn="l">
              <a:buFont typeface="Wingdings" charset="2"/>
              <a:buChar char="§"/>
            </a:pPr>
            <a:r>
              <a:rPr lang="en-US" sz="1400" dirty="0" smtClean="0">
                <a:solidFill>
                  <a:schemeClr val="bg1">
                    <a:lumMod val="75000"/>
                  </a:schemeClr>
                </a:solidFill>
              </a:rPr>
              <a:t>Marking of the Procedure Site</a:t>
            </a:r>
          </a:p>
          <a:p>
            <a:pPr lvl="3" algn="l">
              <a:buFont typeface="Wingdings" charset="2"/>
              <a:buChar char="§"/>
            </a:pPr>
            <a:r>
              <a:rPr lang="en-US" sz="1400" dirty="0" smtClean="0">
                <a:solidFill>
                  <a:schemeClr val="bg1">
                    <a:lumMod val="75000"/>
                  </a:schemeClr>
                </a:solidFill>
              </a:rPr>
              <a:t>Preprocedure </a:t>
            </a:r>
            <a:r>
              <a:rPr lang="en-US" sz="1400" i="1" dirty="0" smtClean="0">
                <a:solidFill>
                  <a:schemeClr val="bg1">
                    <a:lumMod val="75000"/>
                  </a:schemeClr>
                </a:solidFill>
              </a:rPr>
              <a:t>Time-Out</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chemeClr val="bg1">
                    <a:lumMod val="75000"/>
                  </a:schemeClr>
                </a:solidFill>
              </a:rPr>
              <a:t>Patient Identifiers</a:t>
            </a:r>
          </a:p>
          <a:p>
            <a:pPr lvl="2" algn="l">
              <a:buFont typeface="Courier New"/>
              <a:buChar char="o"/>
            </a:pPr>
            <a:r>
              <a:rPr lang="en-US" sz="1800" dirty="0" smtClean="0">
                <a:solidFill>
                  <a:schemeClr val="bg1">
                    <a:lumMod val="75000"/>
                  </a:schemeClr>
                </a:solidFill>
              </a:rPr>
              <a:t>Patient Assessment</a:t>
            </a:r>
          </a:p>
          <a:p>
            <a:pPr lvl="2" algn="l">
              <a:buFont typeface="Courier New"/>
              <a:buChar char="o"/>
            </a:pPr>
            <a:r>
              <a:rPr lang="en-US" sz="1800" dirty="0" smtClean="0">
                <a:solidFill>
                  <a:schemeClr val="bg1">
                    <a:lumMod val="75000"/>
                  </a:schemeClr>
                </a:solidFill>
              </a:rPr>
              <a:t>Sedation</a:t>
            </a:r>
          </a:p>
          <a:p>
            <a:pPr lvl="3" algn="l">
              <a:buFont typeface="Wingdings" charset="2"/>
              <a:buChar char="§"/>
            </a:pPr>
            <a:r>
              <a:rPr lang="en-US" sz="1400" dirty="0" smtClean="0">
                <a:solidFill>
                  <a:schemeClr val="bg1">
                    <a:lumMod val="75000"/>
                  </a:schemeClr>
                </a:solidFill>
              </a:rPr>
              <a:t>Minimal Sedation / Anxiolysis</a:t>
            </a:r>
          </a:p>
          <a:p>
            <a:pPr lvl="3" algn="l">
              <a:buFont typeface="Wingdings" charset="2"/>
              <a:buChar char="§"/>
            </a:pPr>
            <a:r>
              <a:rPr lang="en-US" sz="1400" dirty="0" smtClean="0">
                <a:solidFill>
                  <a:schemeClr val="bg1">
                    <a:lumMod val="75000"/>
                  </a:schemeClr>
                </a:solidFill>
              </a:rPr>
              <a:t>Moderate Sedation / Analgesia</a:t>
            </a:r>
          </a:p>
          <a:p>
            <a:pPr lvl="3" algn="l">
              <a:buFont typeface="Wingdings" charset="2"/>
              <a:buChar char="§"/>
            </a:pPr>
            <a:r>
              <a:rPr lang="en-US" sz="1400" dirty="0" smtClean="0">
                <a:solidFill>
                  <a:schemeClr val="bg1">
                    <a:lumMod val="75000"/>
                  </a:schemeClr>
                </a:solidFill>
              </a:rPr>
              <a:t>Deep Sedation / Analgesia</a:t>
            </a:r>
          </a:p>
          <a:p>
            <a:pPr lvl="3" algn="l">
              <a:buFont typeface="Wingdings" charset="2"/>
              <a:buChar char="§"/>
            </a:pPr>
            <a:r>
              <a:rPr lang="en-US" sz="1400" dirty="0" smtClean="0">
                <a:solidFill>
                  <a:schemeClr val="bg1">
                    <a:lumMod val="75000"/>
                  </a:schemeClr>
                </a:solidFill>
              </a:rPr>
              <a:t>General Anesthesia</a:t>
            </a:r>
          </a:p>
          <a:p>
            <a:pPr lvl="3" algn="l">
              <a:buFont typeface="Wingdings" charset="2"/>
              <a:buChar char="§"/>
            </a:pPr>
            <a:r>
              <a:rPr lang="en-US" sz="1400" dirty="0" smtClean="0">
                <a:solidFill>
                  <a:schemeClr val="bg1">
                    <a:lumMod val="75000"/>
                  </a:schemeClr>
                </a:solidFill>
              </a:rPr>
              <a:t>ASA Physical Status Classification</a:t>
            </a:r>
          </a:p>
          <a:p>
            <a:pPr lvl="2" algn="l">
              <a:buFont typeface="Courier New"/>
              <a:buChar char="o"/>
            </a:pPr>
            <a:r>
              <a:rPr lang="en-US" sz="1800" dirty="0" smtClean="0">
                <a:solidFill>
                  <a:schemeClr val="bg1">
                    <a:lumMod val="75000"/>
                  </a:schemeClr>
                </a:solidFill>
              </a:rPr>
              <a:t>Informed Consent</a:t>
            </a:r>
          </a:p>
          <a:p>
            <a:pPr lvl="2" algn="l">
              <a:buFont typeface="Courier New"/>
              <a:buChar char="o"/>
            </a:pPr>
            <a:r>
              <a:rPr lang="en-US" sz="1800" dirty="0" smtClean="0">
                <a:solidFill>
                  <a:srgbClr val="000090"/>
                </a:solidFill>
              </a:rPr>
              <a:t>Minors’ Rights in Medical Decision Making</a:t>
            </a:r>
          </a:p>
          <a:p>
            <a:pPr lvl="3" algn="l">
              <a:buFont typeface="Wingdings" charset="2"/>
              <a:buChar char="§"/>
            </a:pPr>
            <a:r>
              <a:rPr lang="en-US" sz="1400" dirty="0" smtClean="0">
                <a:solidFill>
                  <a:srgbClr val="000090"/>
                </a:solidFill>
              </a:rPr>
              <a:t>Legal Determination of Maturity</a:t>
            </a:r>
          </a:p>
          <a:p>
            <a:pPr lvl="3" algn="l">
              <a:buFont typeface="Wingdings" charset="2"/>
              <a:buChar char="§"/>
            </a:pPr>
            <a:r>
              <a:rPr lang="en-US" sz="1400" dirty="0" smtClean="0">
                <a:solidFill>
                  <a:srgbClr val="000090"/>
                </a:solidFill>
              </a:rPr>
              <a:t>Evidence of Maturity</a:t>
            </a:r>
          </a:p>
          <a:p>
            <a:pPr lvl="3" algn="l">
              <a:buFont typeface="Wingdings" charset="2"/>
              <a:buChar char="§"/>
            </a:pPr>
            <a:r>
              <a:rPr lang="en-US" sz="1400" dirty="0" smtClean="0">
                <a:solidFill>
                  <a:srgbClr val="000090"/>
                </a:solidFill>
              </a:rPr>
              <a:t>Conditions Exempting Parental Consent</a:t>
            </a:r>
          </a:p>
          <a:p>
            <a:pPr lvl="2" algn="l">
              <a:buFont typeface="Courier New"/>
              <a:buChar char="o"/>
            </a:pPr>
            <a:r>
              <a:rPr lang="en-US" sz="1800" dirty="0" smtClean="0">
                <a:solidFill>
                  <a:schemeClr val="bg1">
                    <a:lumMod val="75000"/>
                  </a:schemeClr>
                </a:solidFill>
              </a:rPr>
              <a:t>Universal Protocol</a:t>
            </a:r>
          </a:p>
          <a:p>
            <a:pPr lvl="3" algn="l">
              <a:buFont typeface="Wingdings" charset="2"/>
              <a:buChar char="§"/>
            </a:pPr>
            <a:r>
              <a:rPr lang="en-US" sz="1400" dirty="0" smtClean="0">
                <a:solidFill>
                  <a:schemeClr val="bg1">
                    <a:lumMod val="75000"/>
                  </a:schemeClr>
                </a:solidFill>
              </a:rPr>
              <a:t>Preprocedure Verification</a:t>
            </a:r>
          </a:p>
          <a:p>
            <a:pPr lvl="3" algn="l">
              <a:buFont typeface="Wingdings" charset="2"/>
              <a:buChar char="§"/>
            </a:pPr>
            <a:r>
              <a:rPr lang="en-US" sz="1400" dirty="0" smtClean="0">
                <a:solidFill>
                  <a:schemeClr val="bg1">
                    <a:lumMod val="75000"/>
                  </a:schemeClr>
                </a:solidFill>
              </a:rPr>
              <a:t>Marking of the Procedure Site</a:t>
            </a:r>
          </a:p>
          <a:p>
            <a:pPr lvl="3" algn="l">
              <a:buFont typeface="Wingdings" charset="2"/>
              <a:buChar char="§"/>
            </a:pPr>
            <a:r>
              <a:rPr lang="en-US" sz="1400" dirty="0" smtClean="0">
                <a:solidFill>
                  <a:schemeClr val="bg1">
                    <a:lumMod val="75000"/>
                  </a:schemeClr>
                </a:solidFill>
              </a:rPr>
              <a:t>Preprocedure </a:t>
            </a:r>
            <a:r>
              <a:rPr lang="en-US" sz="1400" i="1" dirty="0" smtClean="0">
                <a:solidFill>
                  <a:schemeClr val="bg1">
                    <a:lumMod val="75000"/>
                  </a:schemeClr>
                </a:solidFill>
              </a:rPr>
              <a:t>Time-Out</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256831"/>
            <a:ext cx="5256892" cy="5392596"/>
          </a:xfrm>
        </p:spPr>
        <p:txBody>
          <a:bodyPr>
            <a:noAutofit/>
          </a:bodyPr>
          <a:lstStyle/>
          <a:p>
            <a:pPr lvl="1" algn="l">
              <a:buFont typeface="Arial"/>
              <a:buChar char="•"/>
            </a:pPr>
            <a:r>
              <a:rPr lang="en-US" sz="1800" dirty="0" smtClean="0">
                <a:solidFill>
                  <a:srgbClr val="000090"/>
                </a:solidFill>
              </a:rPr>
              <a:t>Periprocedural Care</a:t>
            </a:r>
          </a:p>
          <a:p>
            <a:pPr lvl="2" algn="l">
              <a:buFont typeface="Courier New"/>
              <a:buChar char="o"/>
            </a:pPr>
            <a:r>
              <a:rPr lang="en-US" sz="1800" dirty="0" smtClean="0">
                <a:solidFill>
                  <a:schemeClr val="bg1">
                    <a:lumMod val="75000"/>
                  </a:schemeClr>
                </a:solidFill>
              </a:rPr>
              <a:t>Patient Identifiers</a:t>
            </a:r>
          </a:p>
          <a:p>
            <a:pPr lvl="2" algn="l">
              <a:buFont typeface="Courier New"/>
              <a:buChar char="o"/>
            </a:pPr>
            <a:r>
              <a:rPr lang="en-US" sz="1800" dirty="0" smtClean="0">
                <a:solidFill>
                  <a:schemeClr val="bg1">
                    <a:lumMod val="75000"/>
                  </a:schemeClr>
                </a:solidFill>
              </a:rPr>
              <a:t>Patient Assessment</a:t>
            </a:r>
          </a:p>
          <a:p>
            <a:pPr lvl="2" algn="l">
              <a:buFont typeface="Courier New"/>
              <a:buChar char="o"/>
            </a:pPr>
            <a:r>
              <a:rPr lang="en-US" sz="1800" dirty="0" smtClean="0">
                <a:solidFill>
                  <a:schemeClr val="bg1">
                    <a:lumMod val="75000"/>
                  </a:schemeClr>
                </a:solidFill>
              </a:rPr>
              <a:t>Sedation</a:t>
            </a:r>
          </a:p>
          <a:p>
            <a:pPr lvl="3" algn="l">
              <a:buFont typeface="Wingdings" charset="2"/>
              <a:buChar char="§"/>
            </a:pPr>
            <a:r>
              <a:rPr lang="en-US" sz="1400" dirty="0" smtClean="0">
                <a:solidFill>
                  <a:schemeClr val="bg1">
                    <a:lumMod val="75000"/>
                  </a:schemeClr>
                </a:solidFill>
              </a:rPr>
              <a:t>Minimal Sedation / Anxiolysis</a:t>
            </a:r>
          </a:p>
          <a:p>
            <a:pPr lvl="3" algn="l">
              <a:buFont typeface="Wingdings" charset="2"/>
              <a:buChar char="§"/>
            </a:pPr>
            <a:r>
              <a:rPr lang="en-US" sz="1400" dirty="0" smtClean="0">
                <a:solidFill>
                  <a:schemeClr val="bg1">
                    <a:lumMod val="75000"/>
                  </a:schemeClr>
                </a:solidFill>
              </a:rPr>
              <a:t>Moderate Sedation / Analgesia</a:t>
            </a:r>
          </a:p>
          <a:p>
            <a:pPr lvl="3" algn="l">
              <a:buFont typeface="Wingdings" charset="2"/>
              <a:buChar char="§"/>
            </a:pPr>
            <a:r>
              <a:rPr lang="en-US" sz="1400" dirty="0" smtClean="0">
                <a:solidFill>
                  <a:schemeClr val="bg1">
                    <a:lumMod val="75000"/>
                  </a:schemeClr>
                </a:solidFill>
              </a:rPr>
              <a:t>Deep Sedation / Analgesia</a:t>
            </a:r>
          </a:p>
          <a:p>
            <a:pPr lvl="3" algn="l">
              <a:buFont typeface="Wingdings" charset="2"/>
              <a:buChar char="§"/>
            </a:pPr>
            <a:r>
              <a:rPr lang="en-US" sz="1400" dirty="0" smtClean="0">
                <a:solidFill>
                  <a:schemeClr val="bg1">
                    <a:lumMod val="75000"/>
                  </a:schemeClr>
                </a:solidFill>
              </a:rPr>
              <a:t>General Anesthesia</a:t>
            </a:r>
          </a:p>
          <a:p>
            <a:pPr lvl="3" algn="l">
              <a:buFont typeface="Wingdings" charset="2"/>
              <a:buChar char="§"/>
            </a:pPr>
            <a:r>
              <a:rPr lang="en-US" sz="1400" dirty="0" smtClean="0">
                <a:solidFill>
                  <a:schemeClr val="bg1">
                    <a:lumMod val="75000"/>
                  </a:schemeClr>
                </a:solidFill>
              </a:rPr>
              <a:t>ASA Physical Status Classification</a:t>
            </a:r>
          </a:p>
          <a:p>
            <a:pPr lvl="2" algn="l">
              <a:buFont typeface="Courier New"/>
              <a:buChar char="o"/>
            </a:pPr>
            <a:r>
              <a:rPr lang="en-US" sz="1800" dirty="0" smtClean="0">
                <a:solidFill>
                  <a:schemeClr val="bg1">
                    <a:lumMod val="75000"/>
                  </a:schemeClr>
                </a:solidFill>
              </a:rPr>
              <a:t>Informed Consent</a:t>
            </a:r>
          </a:p>
          <a:p>
            <a:pPr lvl="2" algn="l">
              <a:buFont typeface="Courier New"/>
              <a:buChar char="o"/>
            </a:pPr>
            <a:r>
              <a:rPr lang="en-US" sz="1800" dirty="0" smtClean="0">
                <a:solidFill>
                  <a:schemeClr val="bg1">
                    <a:lumMod val="75000"/>
                  </a:schemeClr>
                </a:solidFill>
              </a:rPr>
              <a:t>Minors’ Rights in Medical Decision Making</a:t>
            </a:r>
          </a:p>
          <a:p>
            <a:pPr lvl="3" algn="l">
              <a:buFont typeface="Wingdings" charset="2"/>
              <a:buChar char="§"/>
            </a:pPr>
            <a:r>
              <a:rPr lang="en-US" sz="1400" dirty="0" smtClean="0">
                <a:solidFill>
                  <a:schemeClr val="bg1">
                    <a:lumMod val="75000"/>
                  </a:schemeClr>
                </a:solidFill>
              </a:rPr>
              <a:t>Legal Determination of Maturity</a:t>
            </a:r>
          </a:p>
          <a:p>
            <a:pPr lvl="3" algn="l">
              <a:buFont typeface="Wingdings" charset="2"/>
              <a:buChar char="§"/>
            </a:pPr>
            <a:r>
              <a:rPr lang="en-US" sz="1400" dirty="0" smtClean="0">
                <a:solidFill>
                  <a:schemeClr val="bg1">
                    <a:lumMod val="75000"/>
                  </a:schemeClr>
                </a:solidFill>
              </a:rPr>
              <a:t>Evidence of Maturity</a:t>
            </a:r>
          </a:p>
          <a:p>
            <a:pPr lvl="3" algn="l">
              <a:buFont typeface="Wingdings" charset="2"/>
              <a:buChar char="§"/>
            </a:pPr>
            <a:r>
              <a:rPr lang="en-US" sz="1400" dirty="0" smtClean="0">
                <a:solidFill>
                  <a:schemeClr val="bg1">
                    <a:lumMod val="75000"/>
                  </a:schemeClr>
                </a:solidFill>
              </a:rPr>
              <a:t>Conditions Exempting Parental Consent</a:t>
            </a:r>
          </a:p>
          <a:p>
            <a:pPr lvl="2" algn="l">
              <a:buFont typeface="Courier New"/>
              <a:buChar char="o"/>
            </a:pPr>
            <a:r>
              <a:rPr lang="en-US" sz="1800" dirty="0" smtClean="0">
                <a:solidFill>
                  <a:srgbClr val="000090"/>
                </a:solidFill>
              </a:rPr>
              <a:t>Universal Protocol</a:t>
            </a:r>
          </a:p>
          <a:p>
            <a:pPr lvl="3" algn="l">
              <a:buFont typeface="Wingdings" charset="2"/>
              <a:buChar char="§"/>
            </a:pPr>
            <a:r>
              <a:rPr lang="en-US" sz="1400" dirty="0" smtClean="0">
                <a:solidFill>
                  <a:srgbClr val="000090"/>
                </a:solidFill>
              </a:rPr>
              <a:t>Preprocedure Verification</a:t>
            </a:r>
          </a:p>
          <a:p>
            <a:pPr lvl="3" algn="l">
              <a:buFont typeface="Wingdings" charset="2"/>
              <a:buChar char="§"/>
            </a:pPr>
            <a:r>
              <a:rPr lang="en-US" sz="1400" dirty="0" smtClean="0">
                <a:solidFill>
                  <a:srgbClr val="000090"/>
                </a:solidFill>
              </a:rPr>
              <a:t>Marking of the Procedure Site</a:t>
            </a:r>
          </a:p>
          <a:p>
            <a:pPr lvl="3" algn="l">
              <a:buFont typeface="Wingdings" charset="2"/>
              <a:buChar char="§"/>
            </a:pPr>
            <a:r>
              <a:rPr lang="en-US" sz="1400" dirty="0" smtClean="0">
                <a:solidFill>
                  <a:srgbClr val="000090"/>
                </a:solidFill>
              </a:rPr>
              <a:t>Preprocedure </a:t>
            </a:r>
            <a:r>
              <a:rPr lang="en-US" sz="1400" i="1" dirty="0" smtClean="0">
                <a:solidFill>
                  <a:srgbClr val="000090"/>
                </a:solidFill>
              </a:rPr>
              <a:t>Time-Out</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479416"/>
            <a:ext cx="5256892" cy="4632919"/>
          </a:xfrm>
        </p:spPr>
        <p:txBody>
          <a:bodyPr>
            <a:noAutofit/>
          </a:bodyPr>
          <a:lstStyle/>
          <a:p>
            <a:pPr lvl="1" algn="l">
              <a:buFont typeface="Arial"/>
              <a:buChar char="•"/>
            </a:pPr>
            <a:r>
              <a:rPr lang="en-US" sz="2400" b="1" dirty="0" smtClean="0">
                <a:solidFill>
                  <a:schemeClr val="bg1">
                    <a:lumMod val="75000"/>
                  </a:schemeClr>
                </a:solidFill>
              </a:rPr>
              <a:t>Periprocedural Care</a:t>
            </a:r>
          </a:p>
          <a:p>
            <a:pPr lvl="2" algn="l">
              <a:buFont typeface="Courier New"/>
              <a:buChar char="o"/>
            </a:pPr>
            <a:r>
              <a:rPr lang="en-US" dirty="0" smtClean="0">
                <a:solidFill>
                  <a:schemeClr val="bg1">
                    <a:lumMod val="75000"/>
                  </a:schemeClr>
                </a:solidFill>
              </a:rPr>
              <a:t>Patient Identifiers</a:t>
            </a:r>
          </a:p>
          <a:p>
            <a:pPr lvl="2" algn="l">
              <a:buFont typeface="Courier New"/>
              <a:buChar char="o"/>
            </a:pPr>
            <a:r>
              <a:rPr lang="en-US" dirty="0" smtClean="0">
                <a:solidFill>
                  <a:schemeClr val="bg1">
                    <a:lumMod val="75000"/>
                  </a:schemeClr>
                </a:solidFill>
              </a:rPr>
              <a:t>Patient Assessment</a:t>
            </a:r>
          </a:p>
          <a:p>
            <a:pPr lvl="2" algn="l">
              <a:buFont typeface="Courier New"/>
              <a:buChar char="o"/>
            </a:pPr>
            <a:r>
              <a:rPr lang="en-US" dirty="0" smtClean="0">
                <a:solidFill>
                  <a:schemeClr val="bg1">
                    <a:lumMod val="75000"/>
                  </a:schemeClr>
                </a:solidFill>
              </a:rPr>
              <a:t>Sedation</a:t>
            </a:r>
          </a:p>
          <a:p>
            <a:pPr lvl="2" algn="l">
              <a:buFont typeface="Courier New"/>
              <a:buChar char="o"/>
            </a:pPr>
            <a:r>
              <a:rPr lang="en-US" dirty="0" smtClean="0">
                <a:solidFill>
                  <a:schemeClr val="bg1">
                    <a:lumMod val="75000"/>
                  </a:schemeClr>
                </a:solidFill>
              </a:rPr>
              <a:t>Informed Consent</a:t>
            </a:r>
          </a:p>
          <a:p>
            <a:pPr lvl="2" algn="l">
              <a:buFont typeface="Courier New"/>
              <a:buChar char="o"/>
            </a:pPr>
            <a:r>
              <a:rPr lang="en-US" dirty="0" smtClean="0">
                <a:solidFill>
                  <a:schemeClr val="bg1">
                    <a:lumMod val="75000"/>
                  </a:schemeClr>
                </a:solidFill>
              </a:rPr>
              <a:t>Minors’ Rights in Medical Decision Making</a:t>
            </a:r>
          </a:p>
          <a:p>
            <a:pPr lvl="2" algn="l">
              <a:buFont typeface="Courier New"/>
              <a:buChar char="o"/>
            </a:pPr>
            <a:r>
              <a:rPr lang="en-US" dirty="0" smtClean="0">
                <a:solidFill>
                  <a:schemeClr val="bg1">
                    <a:lumMod val="75000"/>
                  </a:schemeClr>
                </a:solidFill>
              </a:rPr>
              <a:t>Universal Protocol</a:t>
            </a:r>
          </a:p>
          <a:p>
            <a:pPr lvl="1" algn="l">
              <a:buFont typeface="Arial"/>
              <a:buChar char="•"/>
            </a:pPr>
            <a:r>
              <a:rPr lang="en-US" sz="2400" b="1" dirty="0" smtClean="0">
                <a:solidFill>
                  <a:srgbClr val="000090"/>
                </a:solidFill>
              </a:rPr>
              <a:t>Hand Hygiene</a:t>
            </a:r>
          </a:p>
          <a:p>
            <a:pPr lvl="1" algn="l">
              <a:buFont typeface="Arial"/>
              <a:buChar char="•"/>
            </a:pPr>
            <a:r>
              <a:rPr lang="en-US" sz="2400" b="1" dirty="0" smtClean="0">
                <a:solidFill>
                  <a:schemeClr val="bg1">
                    <a:lumMod val="75000"/>
                  </a:schemeClr>
                </a:solidFill>
              </a:rPr>
              <a:t>Root Cause Analysis</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2027179" y="1479416"/>
            <a:ext cx="5256892" cy="4632919"/>
          </a:xfrm>
        </p:spPr>
        <p:txBody>
          <a:bodyPr>
            <a:noAutofit/>
          </a:bodyPr>
          <a:lstStyle/>
          <a:p>
            <a:pPr lvl="1" algn="l">
              <a:buFont typeface="Arial"/>
              <a:buChar char="•"/>
            </a:pPr>
            <a:r>
              <a:rPr lang="en-US" sz="2400" b="1" dirty="0" smtClean="0">
                <a:solidFill>
                  <a:schemeClr val="bg1">
                    <a:lumMod val="75000"/>
                  </a:schemeClr>
                </a:solidFill>
              </a:rPr>
              <a:t>Periprocedural Care</a:t>
            </a:r>
          </a:p>
          <a:p>
            <a:pPr lvl="2" algn="l">
              <a:buFont typeface="Courier New"/>
              <a:buChar char="o"/>
            </a:pPr>
            <a:r>
              <a:rPr lang="en-US" dirty="0" smtClean="0">
                <a:solidFill>
                  <a:schemeClr val="bg1">
                    <a:lumMod val="75000"/>
                  </a:schemeClr>
                </a:solidFill>
              </a:rPr>
              <a:t>Patient Identifiers</a:t>
            </a:r>
          </a:p>
          <a:p>
            <a:pPr lvl="2" algn="l">
              <a:buFont typeface="Courier New"/>
              <a:buChar char="o"/>
            </a:pPr>
            <a:r>
              <a:rPr lang="en-US" dirty="0" smtClean="0">
                <a:solidFill>
                  <a:schemeClr val="bg1">
                    <a:lumMod val="75000"/>
                  </a:schemeClr>
                </a:solidFill>
              </a:rPr>
              <a:t>Patient Assessment</a:t>
            </a:r>
          </a:p>
          <a:p>
            <a:pPr lvl="2" algn="l">
              <a:buFont typeface="Courier New"/>
              <a:buChar char="o"/>
            </a:pPr>
            <a:r>
              <a:rPr lang="en-US" dirty="0" smtClean="0">
                <a:solidFill>
                  <a:schemeClr val="bg1">
                    <a:lumMod val="75000"/>
                  </a:schemeClr>
                </a:solidFill>
              </a:rPr>
              <a:t>Sedation</a:t>
            </a:r>
          </a:p>
          <a:p>
            <a:pPr lvl="2" algn="l">
              <a:buFont typeface="Courier New"/>
              <a:buChar char="o"/>
            </a:pPr>
            <a:r>
              <a:rPr lang="en-US" dirty="0" smtClean="0">
                <a:solidFill>
                  <a:schemeClr val="bg1">
                    <a:lumMod val="75000"/>
                  </a:schemeClr>
                </a:solidFill>
              </a:rPr>
              <a:t>Informed Consent</a:t>
            </a:r>
          </a:p>
          <a:p>
            <a:pPr lvl="2" algn="l">
              <a:buFont typeface="Courier New"/>
              <a:buChar char="o"/>
            </a:pPr>
            <a:r>
              <a:rPr lang="en-US" dirty="0" smtClean="0">
                <a:solidFill>
                  <a:schemeClr val="bg1">
                    <a:lumMod val="75000"/>
                  </a:schemeClr>
                </a:solidFill>
              </a:rPr>
              <a:t>Minors’ Rights in Medical Decision Making</a:t>
            </a:r>
          </a:p>
          <a:p>
            <a:pPr lvl="2" algn="l">
              <a:buFont typeface="Courier New"/>
              <a:buChar char="o"/>
            </a:pPr>
            <a:r>
              <a:rPr lang="en-US" dirty="0" smtClean="0">
                <a:solidFill>
                  <a:schemeClr val="bg1">
                    <a:lumMod val="75000"/>
                  </a:schemeClr>
                </a:solidFill>
              </a:rPr>
              <a:t>Universal Protocol</a:t>
            </a:r>
          </a:p>
          <a:p>
            <a:pPr lvl="1" algn="l">
              <a:buFont typeface="Arial"/>
              <a:buChar char="•"/>
            </a:pPr>
            <a:r>
              <a:rPr lang="en-US" sz="2400" b="1" dirty="0" smtClean="0">
                <a:solidFill>
                  <a:schemeClr val="bg1">
                    <a:lumMod val="75000"/>
                  </a:schemeClr>
                </a:solidFill>
              </a:rPr>
              <a:t>Hand Hygiene</a:t>
            </a:r>
          </a:p>
          <a:p>
            <a:pPr lvl="1" algn="l">
              <a:buFont typeface="Arial"/>
              <a:buChar char="•"/>
            </a:pPr>
            <a:r>
              <a:rPr lang="en-US" sz="2400" b="1" dirty="0" smtClean="0">
                <a:solidFill>
                  <a:srgbClr val="000090"/>
                </a:solidFill>
              </a:rPr>
              <a:t>Root Cause Analysis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pic>
        <p:nvPicPr>
          <p:cNvPr id="5" name="Picture 4" descr="Canoe.jpg"/>
          <p:cNvPicPr>
            <a:picLocks noChangeAspect="1"/>
          </p:cNvPicPr>
          <p:nvPr/>
        </p:nvPicPr>
        <p:blipFill>
          <a:blip r:embed="rId3"/>
          <a:stretch>
            <a:fillRect/>
          </a:stretch>
        </p:blipFill>
        <p:spPr>
          <a:xfrm>
            <a:off x="2958996" y="1451502"/>
            <a:ext cx="3181195" cy="492904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000090"/>
                </a:solidFill>
              </a:rPr>
              <a:t>Tiered Huddles</a:t>
            </a:r>
          </a:p>
          <a:p>
            <a:pPr lvl="1" algn="l">
              <a:buFont typeface="Arial"/>
              <a:buChar char="•"/>
            </a:pPr>
            <a:r>
              <a:rPr lang="en-US" sz="3000" dirty="0" smtClean="0">
                <a:solidFill>
                  <a:schemeClr val="bg1">
                    <a:lumMod val="65000"/>
                  </a:schemeClr>
                </a:solidFill>
              </a:rPr>
              <a:t>Goal and Metrics Review</a:t>
            </a:r>
          </a:p>
          <a:p>
            <a:pPr lvl="1" algn="l">
              <a:buFont typeface="Arial"/>
              <a:buChar char="•"/>
            </a:pPr>
            <a:r>
              <a:rPr lang="en-US" sz="3000" dirty="0" smtClean="0">
                <a:solidFill>
                  <a:schemeClr val="bg1">
                    <a:lumMod val="65000"/>
                  </a:schemeClr>
                </a:solidFill>
              </a:rPr>
              <a:t>Daily Readiness Assessment</a:t>
            </a:r>
          </a:p>
          <a:p>
            <a:pPr lvl="1" algn="l">
              <a:buFont typeface="Arial"/>
              <a:buChar char="•"/>
            </a:pPr>
            <a:r>
              <a:rPr lang="en-US" sz="3000" dirty="0" smtClean="0">
                <a:solidFill>
                  <a:schemeClr val="bg1">
                    <a:lumMod val="65000"/>
                  </a:schemeClr>
                </a:solidFill>
              </a:rPr>
              <a:t>Problem Management and Accountability Cycle</a:t>
            </a:r>
          </a:p>
          <a:p>
            <a:pPr lvl="1" algn="l">
              <a:buFont typeface="Arial"/>
              <a:buChar char="•"/>
            </a:pPr>
            <a:r>
              <a:rPr lang="en-US" sz="3000" dirty="0" smtClean="0">
                <a:solidFill>
                  <a:schemeClr val="bg1">
                    <a:lumMod val="65000"/>
                  </a:schemeClr>
                </a:solidFill>
              </a:rPr>
              <a:t>Regular Follow-Up</a:t>
            </a:r>
          </a:p>
          <a:p>
            <a:pPr lvl="1" algn="l">
              <a:buFont typeface="Arial"/>
              <a:buChar char="•"/>
            </a:pPr>
            <a:r>
              <a:rPr lang="en-US" sz="3000" dirty="0" smtClean="0">
                <a:solidFill>
                  <a:schemeClr val="bg1">
                    <a:lumMod val="65000"/>
                  </a:schemeClr>
                </a:solidFill>
              </a:rPr>
              <a:t>Frequent Visits to the Workplace</a:t>
            </a:r>
            <a:endParaRPr lang="en-US" sz="3000" dirty="0">
              <a:solidFill>
                <a:schemeClr val="bg1">
                  <a:lumMod val="65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A6A6A6"/>
                </a:solidFill>
              </a:rPr>
              <a:t>Tiered Huddles</a:t>
            </a:r>
          </a:p>
          <a:p>
            <a:pPr lvl="1" algn="l">
              <a:buFont typeface="Arial"/>
              <a:buChar char="•"/>
            </a:pPr>
            <a:r>
              <a:rPr lang="en-US" sz="3000" dirty="0" smtClean="0">
                <a:solidFill>
                  <a:srgbClr val="000090"/>
                </a:solidFill>
              </a:rPr>
              <a:t>Goal and Metrics Review</a:t>
            </a:r>
          </a:p>
          <a:p>
            <a:pPr lvl="1" algn="l">
              <a:buFont typeface="Arial"/>
              <a:buChar char="•"/>
            </a:pPr>
            <a:r>
              <a:rPr lang="en-US" sz="3000" dirty="0" smtClean="0">
                <a:solidFill>
                  <a:srgbClr val="A6A6A6"/>
                </a:solidFill>
              </a:rPr>
              <a:t>Daily Readiness Assessment</a:t>
            </a:r>
          </a:p>
          <a:p>
            <a:pPr lvl="1" algn="l">
              <a:buFont typeface="Arial"/>
              <a:buChar char="•"/>
            </a:pPr>
            <a:r>
              <a:rPr lang="en-US" sz="3000" dirty="0" smtClean="0">
                <a:solidFill>
                  <a:srgbClr val="A6A6A6"/>
                </a:solidFill>
              </a:rPr>
              <a:t>Problem Management and Accountability Cycle</a:t>
            </a:r>
          </a:p>
          <a:p>
            <a:pPr lvl="1" algn="l">
              <a:buFont typeface="Arial"/>
              <a:buChar char="•"/>
            </a:pPr>
            <a:r>
              <a:rPr lang="en-US" sz="3000" dirty="0" smtClean="0">
                <a:solidFill>
                  <a:srgbClr val="A6A6A6"/>
                </a:solidFill>
              </a:rPr>
              <a:t>Regular Follow-Up</a:t>
            </a:r>
          </a:p>
          <a:p>
            <a:pPr lvl="1" algn="l">
              <a:buFont typeface="Arial"/>
              <a:buChar char="•"/>
            </a:pPr>
            <a:r>
              <a:rPr lang="en-US" sz="3000" dirty="0" smtClean="0">
                <a:solidFill>
                  <a:srgbClr val="A6A6A6"/>
                </a:solidFill>
              </a:rPr>
              <a:t>Frequent Visits to the Workplace</a:t>
            </a:r>
            <a:endParaRPr lang="en-US" sz="3000" dirty="0">
              <a:solidFill>
                <a:srgbClr val="A6A6A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A6A6A6"/>
                </a:solidFill>
              </a:rPr>
              <a:t>Tiered Huddles</a:t>
            </a:r>
          </a:p>
          <a:p>
            <a:pPr lvl="1" algn="l">
              <a:buFont typeface="Arial"/>
              <a:buChar char="•"/>
            </a:pPr>
            <a:r>
              <a:rPr lang="en-US" sz="3000" dirty="0" smtClean="0">
                <a:solidFill>
                  <a:srgbClr val="A6A6A6"/>
                </a:solidFill>
              </a:rPr>
              <a:t>Goal and Metrics Review</a:t>
            </a:r>
          </a:p>
          <a:p>
            <a:pPr lvl="1" algn="l">
              <a:buFont typeface="Arial"/>
              <a:buChar char="•"/>
            </a:pPr>
            <a:r>
              <a:rPr lang="en-US" sz="3000" dirty="0" smtClean="0">
                <a:solidFill>
                  <a:srgbClr val="000090"/>
                </a:solidFill>
              </a:rPr>
              <a:t>Daily Readiness Assessment</a:t>
            </a:r>
          </a:p>
          <a:p>
            <a:pPr lvl="1" algn="l">
              <a:buFont typeface="Arial"/>
              <a:buChar char="•"/>
            </a:pPr>
            <a:r>
              <a:rPr lang="en-US" sz="3000" dirty="0" smtClean="0">
                <a:solidFill>
                  <a:srgbClr val="A6A6A6"/>
                </a:solidFill>
              </a:rPr>
              <a:t>Problem Management and Accountability Cycle</a:t>
            </a:r>
          </a:p>
          <a:p>
            <a:pPr lvl="1" algn="l">
              <a:buFont typeface="Arial"/>
              <a:buChar char="•"/>
            </a:pPr>
            <a:r>
              <a:rPr lang="en-US" sz="3000" dirty="0" smtClean="0">
                <a:solidFill>
                  <a:srgbClr val="A6A6A6"/>
                </a:solidFill>
              </a:rPr>
              <a:t>Regular Follow-Up</a:t>
            </a:r>
          </a:p>
          <a:p>
            <a:pPr lvl="1" algn="l">
              <a:buFont typeface="Arial"/>
              <a:buChar char="•"/>
            </a:pPr>
            <a:r>
              <a:rPr lang="en-US" sz="3000" dirty="0" smtClean="0">
                <a:solidFill>
                  <a:srgbClr val="A6A6A6"/>
                </a:solidFill>
              </a:rPr>
              <a:t>Frequent Visits to the Workplace</a:t>
            </a:r>
            <a:endParaRPr lang="en-US" sz="3000" dirty="0">
              <a:solidFill>
                <a:srgbClr val="A6A6A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A6A6A6"/>
                </a:solidFill>
              </a:rPr>
              <a:t>Tiered Huddles</a:t>
            </a:r>
          </a:p>
          <a:p>
            <a:pPr lvl="1" algn="l">
              <a:buFont typeface="Arial"/>
              <a:buChar char="•"/>
            </a:pPr>
            <a:r>
              <a:rPr lang="en-US" sz="3000" dirty="0" smtClean="0">
                <a:solidFill>
                  <a:srgbClr val="A6A6A6"/>
                </a:solidFill>
              </a:rPr>
              <a:t>Goal and Metrics Review</a:t>
            </a:r>
          </a:p>
          <a:p>
            <a:pPr lvl="1" algn="l">
              <a:buFont typeface="Arial"/>
              <a:buChar char="•"/>
            </a:pPr>
            <a:r>
              <a:rPr lang="en-US" sz="3000" dirty="0" smtClean="0">
                <a:solidFill>
                  <a:srgbClr val="A6A6A6"/>
                </a:solidFill>
              </a:rPr>
              <a:t>Daily Readiness Assessment</a:t>
            </a:r>
          </a:p>
          <a:p>
            <a:pPr lvl="1" algn="l">
              <a:buFont typeface="Arial"/>
              <a:buChar char="•"/>
            </a:pPr>
            <a:r>
              <a:rPr lang="en-US" sz="3000" dirty="0" smtClean="0">
                <a:solidFill>
                  <a:srgbClr val="000090"/>
                </a:solidFill>
              </a:rPr>
              <a:t>Problem Management and Accountability Cycle</a:t>
            </a:r>
          </a:p>
          <a:p>
            <a:pPr lvl="1" algn="l">
              <a:buFont typeface="Arial"/>
              <a:buChar char="•"/>
            </a:pPr>
            <a:r>
              <a:rPr lang="en-US" sz="3000" dirty="0" smtClean="0">
                <a:solidFill>
                  <a:srgbClr val="A6A6A6"/>
                </a:solidFill>
              </a:rPr>
              <a:t>Regular Follow-Up</a:t>
            </a:r>
          </a:p>
          <a:p>
            <a:pPr lvl="1" algn="l">
              <a:buFont typeface="Arial"/>
              <a:buChar char="•"/>
            </a:pPr>
            <a:r>
              <a:rPr lang="en-US" sz="3000" dirty="0" smtClean="0">
                <a:solidFill>
                  <a:srgbClr val="A6A6A6"/>
                </a:solidFill>
              </a:rPr>
              <a:t>Frequent Visits to the Workplace</a:t>
            </a:r>
            <a:endParaRPr lang="en-US" sz="3000" dirty="0">
              <a:solidFill>
                <a:srgbClr val="A6A6A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A6A6A6"/>
                </a:solidFill>
              </a:rPr>
              <a:t>Tiered Huddles</a:t>
            </a:r>
          </a:p>
          <a:p>
            <a:pPr lvl="1" algn="l">
              <a:buFont typeface="Arial"/>
              <a:buChar char="•"/>
            </a:pPr>
            <a:r>
              <a:rPr lang="en-US" sz="3000" dirty="0" smtClean="0">
                <a:solidFill>
                  <a:srgbClr val="A6A6A6"/>
                </a:solidFill>
              </a:rPr>
              <a:t>Goal and Metrics Review</a:t>
            </a:r>
          </a:p>
          <a:p>
            <a:pPr lvl="1" algn="l">
              <a:buFont typeface="Arial"/>
              <a:buChar char="•"/>
            </a:pPr>
            <a:r>
              <a:rPr lang="en-US" sz="3000" dirty="0" smtClean="0">
                <a:solidFill>
                  <a:srgbClr val="A6A6A6"/>
                </a:solidFill>
              </a:rPr>
              <a:t>Daily Readiness Assessment</a:t>
            </a:r>
          </a:p>
          <a:p>
            <a:pPr lvl="1" algn="l">
              <a:buFont typeface="Arial"/>
              <a:buChar char="•"/>
            </a:pPr>
            <a:r>
              <a:rPr lang="en-US" sz="3000" dirty="0" smtClean="0">
                <a:solidFill>
                  <a:srgbClr val="A6A6A6"/>
                </a:solidFill>
              </a:rPr>
              <a:t>Problem Management and Accountability Cycle</a:t>
            </a:r>
          </a:p>
          <a:p>
            <a:pPr lvl="1" algn="l">
              <a:buFont typeface="Arial"/>
              <a:buChar char="•"/>
            </a:pPr>
            <a:r>
              <a:rPr lang="en-US" sz="3000" dirty="0" smtClean="0">
                <a:solidFill>
                  <a:srgbClr val="000090"/>
                </a:solidFill>
              </a:rPr>
              <a:t>Regular Follow-Up</a:t>
            </a:r>
          </a:p>
          <a:p>
            <a:pPr lvl="1" algn="l">
              <a:buFont typeface="Arial"/>
              <a:buChar char="•"/>
            </a:pPr>
            <a:r>
              <a:rPr lang="en-US" sz="3000" dirty="0" smtClean="0">
                <a:solidFill>
                  <a:srgbClr val="A6A6A6"/>
                </a:solidFill>
              </a:rPr>
              <a:t>Frequent Visits to the Workplace</a:t>
            </a:r>
            <a:endParaRPr lang="en-US" sz="3000" dirty="0">
              <a:solidFill>
                <a:srgbClr val="A6A6A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933" y="402728"/>
            <a:ext cx="8399914" cy="854103"/>
          </a:xfrm>
        </p:spPr>
        <p:txBody>
          <a:bodyPr>
            <a:normAutofit fontScale="90000"/>
          </a:bodyPr>
          <a:lstStyle/>
          <a:p>
            <a:r>
              <a:rPr lang="en-US" dirty="0" smtClean="0"/>
              <a:t>Practical Quality &amp; Safety in Healthcare</a:t>
            </a:r>
          </a:p>
        </p:txBody>
      </p:sp>
      <p:sp>
        <p:nvSpPr>
          <p:cNvPr id="3" name="Subtitle 2"/>
          <p:cNvSpPr>
            <a:spLocks noGrp="1"/>
          </p:cNvSpPr>
          <p:nvPr>
            <p:ph type="subTitle" idx="1"/>
          </p:nvPr>
        </p:nvSpPr>
        <p:spPr>
          <a:xfrm>
            <a:off x="595269" y="1872753"/>
            <a:ext cx="8148578" cy="4490783"/>
          </a:xfrm>
        </p:spPr>
        <p:txBody>
          <a:bodyPr>
            <a:noAutofit/>
          </a:bodyPr>
          <a:lstStyle/>
          <a:p>
            <a:pPr algn="l"/>
            <a:r>
              <a:rPr lang="en-US" sz="3000" dirty="0" smtClean="0">
                <a:solidFill>
                  <a:srgbClr val="000090"/>
                </a:solidFill>
              </a:rPr>
              <a:t>Daily management systems’ core elements:</a:t>
            </a:r>
          </a:p>
          <a:p>
            <a:pPr lvl="1" algn="l">
              <a:buFont typeface="Arial"/>
              <a:buChar char="•"/>
            </a:pPr>
            <a:r>
              <a:rPr lang="en-US" sz="3000" dirty="0" smtClean="0">
                <a:solidFill>
                  <a:srgbClr val="A6A6A6"/>
                </a:solidFill>
              </a:rPr>
              <a:t>Tiered Huddles</a:t>
            </a:r>
          </a:p>
          <a:p>
            <a:pPr lvl="1" algn="l">
              <a:buFont typeface="Arial"/>
              <a:buChar char="•"/>
            </a:pPr>
            <a:r>
              <a:rPr lang="en-US" sz="3000" dirty="0" smtClean="0">
                <a:solidFill>
                  <a:srgbClr val="A6A6A6"/>
                </a:solidFill>
              </a:rPr>
              <a:t>Goal and Metrics Review</a:t>
            </a:r>
          </a:p>
          <a:p>
            <a:pPr lvl="1" algn="l">
              <a:buFont typeface="Arial"/>
              <a:buChar char="•"/>
            </a:pPr>
            <a:r>
              <a:rPr lang="en-US" sz="3000" dirty="0" smtClean="0">
                <a:solidFill>
                  <a:srgbClr val="A6A6A6"/>
                </a:solidFill>
              </a:rPr>
              <a:t>Daily Readiness Assessment</a:t>
            </a:r>
          </a:p>
          <a:p>
            <a:pPr lvl="1" algn="l">
              <a:buFont typeface="Arial"/>
              <a:buChar char="•"/>
            </a:pPr>
            <a:r>
              <a:rPr lang="en-US" sz="3000" dirty="0" smtClean="0">
                <a:solidFill>
                  <a:srgbClr val="A6A6A6"/>
                </a:solidFill>
              </a:rPr>
              <a:t>Problem Management and Accountability Cycle</a:t>
            </a:r>
          </a:p>
          <a:p>
            <a:pPr lvl="1" algn="l">
              <a:buFont typeface="Arial"/>
              <a:buChar char="•"/>
            </a:pPr>
            <a:r>
              <a:rPr lang="en-US" sz="3000" dirty="0" smtClean="0">
                <a:solidFill>
                  <a:srgbClr val="A6A6A6"/>
                </a:solidFill>
              </a:rPr>
              <a:t>Regular Follow-Up</a:t>
            </a:r>
          </a:p>
          <a:p>
            <a:pPr lvl="1" algn="l">
              <a:buFont typeface="Arial"/>
              <a:buChar char="•"/>
            </a:pPr>
            <a:r>
              <a:rPr lang="en-US" sz="3000" dirty="0" smtClean="0">
                <a:solidFill>
                  <a:srgbClr val="000090"/>
                </a:solidFill>
              </a:rPr>
              <a:t>Frequent Visits to the Workplace</a:t>
            </a:r>
            <a:endParaRPr lang="en-US" sz="3000" dirty="0">
              <a:solidFill>
                <a:srgbClr val="00009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TotalTime>
  <Words>5460</Words>
  <Application>Microsoft Macintosh PowerPoint</Application>
  <PresentationFormat>On-screen Show (4:3)</PresentationFormat>
  <Paragraphs>672</Paragraphs>
  <Slides>36</Slides>
  <Notes>36</Notes>
  <HiddenSlides>0</HiddenSlides>
  <MMClips>0</MMClips>
  <ScaleCrop>false</ScaleCrop>
  <HeadingPairs>
    <vt:vector size="4" baseType="variant">
      <vt:variant>
        <vt:lpstr>Design Template</vt:lpstr>
      </vt:variant>
      <vt:variant>
        <vt:i4>1</vt:i4>
      </vt:variant>
      <vt:variant>
        <vt:lpstr>Slide Titles</vt:lpstr>
      </vt:variant>
      <vt:variant>
        <vt:i4>36</vt:i4>
      </vt:variant>
    </vt:vector>
  </HeadingPairs>
  <TitlesOfParts>
    <vt:vector size="37" baseType="lpstr">
      <vt:lpstr>Office Theme</vt:lpstr>
      <vt:lpstr>Professionalism, Quality and Legal Elements of Radiology Part III/VI</vt:lpstr>
      <vt:lpstr>Outline — Six Lectures</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Slide 25</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lpstr>Practical Quality &amp; Safety in Healthcare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Professionalism, Quality and Legal Elements of Radiology Part III/VI</dc:title>
  <dc:creator>Samson Munn, M.D.</dc:creator>
  <cp:lastModifiedBy>Samson Munn, M.D.</cp:lastModifiedBy>
  <cp:revision>18</cp:revision>
  <dcterms:created xsi:type="dcterms:W3CDTF">2019-07-12T22:29:43Z</dcterms:created>
  <dcterms:modified xsi:type="dcterms:W3CDTF">2019-07-12T22:30:04Z</dcterms:modified>
</cp:coreProperties>
</file>